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Anton" charset="1" panose="00000500000000000000"/>
      <p:regular r:id="rId21"/>
    </p:embeddedFont>
    <p:embeddedFont>
      <p:font typeface="Montserrat" charset="1" panose="00000500000000000000"/>
      <p:regular r:id="rId22"/>
    </p:embeddedFont>
    <p:embeddedFont>
      <p:font typeface="Montserrat Classic" charset="1" panose="00000500000000000000"/>
      <p:regular r:id="rId23"/>
    </p:embeddedFont>
    <p:embeddedFont>
      <p:font typeface="Montserrat Classic Bold" charset="1" panose="00000800000000000000"/>
      <p:regular r:id="rId24"/>
    </p:embeddedFont>
    <p:embeddedFont>
      <p:font typeface="Open Sans Bold" charset="1" panose="020B0806030504020204"/>
      <p:regular r:id="rId25"/>
    </p:embeddedFont>
    <p:embeddedFont>
      <p:font typeface="Montserrat Bold" charset="1" panose="000008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3.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png" Type="http://schemas.openxmlformats.org/officeDocument/2006/relationships/image"/><Relationship Id="rId4" Target="../media/image2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10" Target="https://www.w3schools.com/dsa/dsa_algo_graphs_edmondskarp.php" TargetMode="External" Type="http://schemas.openxmlformats.org/officeDocument/2006/relationships/hyperlink"/><Relationship Id="rId2" Target="../media/image1.png" Type="http://schemas.openxmlformats.org/officeDocument/2006/relationships/image"/><Relationship Id="rId3" Target="../media/image22.png" Type="http://schemas.openxmlformats.org/officeDocument/2006/relationships/image"/><Relationship Id="rId4" Target="../media/image23.svg" Type="http://schemas.openxmlformats.org/officeDocument/2006/relationships/image"/><Relationship Id="rId5" Target="https://dev.to/ananddas/how-to-perform-edmonds-karp-on-a-graph-i51" TargetMode="External" Type="http://schemas.openxmlformats.org/officeDocument/2006/relationships/hyperlink"/><Relationship Id="rId6" Target="https://www.geeksforgeeks.org/search-and-insertion-in-k-dimensional-tree/" TargetMode="External" Type="http://schemas.openxmlformats.org/officeDocument/2006/relationships/hyperlink"/><Relationship Id="rId7" Target="https://www.geeksforgeeks.org/prims-minimum-spanning-tree-mst-greedy-algo-5/" TargetMode="External" Type="http://schemas.openxmlformats.org/officeDocument/2006/relationships/hyperlink"/><Relationship Id="rId8" Target="https://scikit-learn.org/1.5/modules/generated/sklearn.neighbors.KDTree.html" TargetMode="External" Type="http://schemas.openxmlformats.org/officeDocument/2006/relationships/hyperlink"/><Relationship Id="rId9" Target="https://medium.com/algoritmo-floyd-warshall/algoritmo-de-floyd-warshall-e1fd1a900d8"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2240454" y="2726034"/>
            <a:ext cx="5211025" cy="4813684"/>
          </a:xfrm>
          <a:custGeom>
            <a:avLst/>
            <a:gdLst/>
            <a:ahLst/>
            <a:cxnLst/>
            <a:rect r="r" b="b" t="t" l="l"/>
            <a:pathLst>
              <a:path h="4813684" w="5211025">
                <a:moveTo>
                  <a:pt x="0" y="0"/>
                </a:moveTo>
                <a:lnTo>
                  <a:pt x="5211024" y="0"/>
                </a:lnTo>
                <a:lnTo>
                  <a:pt x="5211024" y="4813684"/>
                </a:lnTo>
                <a:lnTo>
                  <a:pt x="0" y="48136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2291979"/>
            <a:ext cx="11211754" cy="3479801"/>
          </a:xfrm>
          <a:prstGeom prst="rect">
            <a:avLst/>
          </a:prstGeom>
        </p:spPr>
        <p:txBody>
          <a:bodyPr anchor="t" rtlCol="false" tIns="0" lIns="0" bIns="0" rIns="0">
            <a:spAutoFit/>
          </a:bodyPr>
          <a:lstStyle/>
          <a:p>
            <a:pPr algn="l">
              <a:lnSpc>
                <a:spcPts val="13999"/>
              </a:lnSpc>
              <a:spcBef>
                <a:spcPct val="0"/>
              </a:spcBef>
            </a:pPr>
            <a:r>
              <a:rPr lang="en-US" sz="9999">
                <a:solidFill>
                  <a:srgbClr val="FFFFFF"/>
                </a:solidFill>
                <a:latin typeface="Anton"/>
                <a:ea typeface="Anton"/>
                <a:cs typeface="Anton"/>
                <a:sym typeface="Anton"/>
              </a:rPr>
              <a:t>ACTIVIDAD INTEGRADORA 2</a:t>
            </a:r>
          </a:p>
        </p:txBody>
      </p:sp>
      <p:sp>
        <p:nvSpPr>
          <p:cNvPr name="TextBox 5" id="5"/>
          <p:cNvSpPr txBox="true"/>
          <p:nvPr/>
        </p:nvSpPr>
        <p:spPr>
          <a:xfrm rot="0">
            <a:off x="1028700" y="6223371"/>
            <a:ext cx="10733691" cy="1581150"/>
          </a:xfrm>
          <a:prstGeom prst="rect">
            <a:avLst/>
          </a:prstGeom>
        </p:spPr>
        <p:txBody>
          <a:bodyPr anchor="t" rtlCol="false" tIns="0" lIns="0" bIns="0" rIns="0">
            <a:spAutoFit/>
          </a:bodyPr>
          <a:lstStyle/>
          <a:p>
            <a:pPr algn="l">
              <a:lnSpc>
                <a:spcPts val="4200"/>
              </a:lnSpc>
            </a:pPr>
            <a:r>
              <a:rPr lang="en-US" sz="3000">
                <a:solidFill>
                  <a:srgbClr val="FFFFFF"/>
                </a:solidFill>
                <a:latin typeface="Montserrat"/>
                <a:ea typeface="Montserrat"/>
                <a:cs typeface="Montserrat"/>
                <a:sym typeface="Montserrat"/>
              </a:rPr>
              <a:t>Paulina Almada Martínez - A01710029</a:t>
            </a:r>
          </a:p>
          <a:p>
            <a:pPr algn="l">
              <a:lnSpc>
                <a:spcPts val="4200"/>
              </a:lnSpc>
            </a:pPr>
            <a:r>
              <a:rPr lang="en-US" sz="3000">
                <a:solidFill>
                  <a:srgbClr val="FFFFFF"/>
                </a:solidFill>
                <a:latin typeface="Montserrat"/>
                <a:ea typeface="Montserrat"/>
                <a:cs typeface="Montserrat"/>
                <a:sym typeface="Montserrat"/>
              </a:rPr>
              <a:t>Miguel Ángel Barrón Sánchez - A01710304 </a:t>
            </a:r>
          </a:p>
          <a:p>
            <a:pPr algn="l">
              <a:lnSpc>
                <a:spcPts val="4200"/>
              </a:lnSpc>
            </a:pPr>
            <a:r>
              <a:rPr lang="en-US" sz="3000">
                <a:solidFill>
                  <a:srgbClr val="FFFFFF"/>
                </a:solidFill>
                <a:latin typeface="Montserrat"/>
                <a:ea typeface="Montserrat"/>
                <a:cs typeface="Montserrat"/>
                <a:sym typeface="Montserrat"/>
              </a:rPr>
              <a:t>Jesús Alejandro Cedillo Zertuche - A01705442</a:t>
            </a:r>
          </a:p>
        </p:txBody>
      </p:sp>
      <p:sp>
        <p:nvSpPr>
          <p:cNvPr name="Freeform 6" id="6"/>
          <p:cNvSpPr/>
          <p:nvPr/>
        </p:nvSpPr>
        <p:spPr>
          <a:xfrm flipH="false" flipV="false" rot="0">
            <a:off x="1185290" y="811855"/>
            <a:ext cx="637672" cy="610334"/>
          </a:xfrm>
          <a:custGeom>
            <a:avLst/>
            <a:gdLst/>
            <a:ahLst/>
            <a:cxnLst/>
            <a:rect r="r" b="b" t="t" l="l"/>
            <a:pathLst>
              <a:path h="610334" w="637672">
                <a:moveTo>
                  <a:pt x="0" y="0"/>
                </a:moveTo>
                <a:lnTo>
                  <a:pt x="637672" y="0"/>
                </a:lnTo>
                <a:lnTo>
                  <a:pt x="637672" y="610333"/>
                </a:lnTo>
                <a:lnTo>
                  <a:pt x="0" y="61033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2007881" y="903330"/>
            <a:ext cx="7202518" cy="379758"/>
          </a:xfrm>
          <a:prstGeom prst="rect">
            <a:avLst/>
          </a:prstGeom>
        </p:spPr>
        <p:txBody>
          <a:bodyPr anchor="t" rtlCol="false" tIns="0" lIns="0" bIns="0" rIns="0">
            <a:spAutoFit/>
          </a:bodyPr>
          <a:lstStyle/>
          <a:p>
            <a:pPr algn="l">
              <a:lnSpc>
                <a:spcPts val="3119"/>
              </a:lnSpc>
              <a:spcBef>
                <a:spcPct val="0"/>
              </a:spcBef>
            </a:pPr>
            <a:r>
              <a:rPr lang="en-US" sz="2228">
                <a:solidFill>
                  <a:srgbClr val="FFFFFF"/>
                </a:solidFill>
                <a:latin typeface="Montserrat Classic"/>
                <a:ea typeface="Montserrat Classic"/>
                <a:cs typeface="Montserrat Classic"/>
                <a:sym typeface="Montserrat Classic"/>
              </a:rPr>
              <a:t>ANÁLISIS Y DISEÑO DE ALGORITMOS AVANZADOS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grpSp>
        <p:nvGrpSpPr>
          <p:cNvPr name="Group 4" id="4"/>
          <p:cNvGrpSpPr/>
          <p:nvPr/>
        </p:nvGrpSpPr>
        <p:grpSpPr>
          <a:xfrm rot="0">
            <a:off x="-1079530" y="3890764"/>
            <a:ext cx="8101436" cy="810143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sp>
        <p:nvSpPr>
          <p:cNvPr name="AutoShape 6" id="6"/>
          <p:cNvSpPr/>
          <p:nvPr/>
        </p:nvSpPr>
        <p:spPr>
          <a:xfrm>
            <a:off x="615802" y="1652408"/>
            <a:ext cx="6492240" cy="0"/>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615802" y="4028067"/>
            <a:ext cx="8172673" cy="5757499"/>
          </a:xfrm>
          <a:custGeom>
            <a:avLst/>
            <a:gdLst/>
            <a:ahLst/>
            <a:cxnLst/>
            <a:rect r="r" b="b" t="t" l="l"/>
            <a:pathLst>
              <a:path h="5757499" w="8172673">
                <a:moveTo>
                  <a:pt x="0" y="0"/>
                </a:moveTo>
                <a:lnTo>
                  <a:pt x="8172673" y="0"/>
                </a:lnTo>
                <a:lnTo>
                  <a:pt x="8172673" y="5757499"/>
                </a:lnTo>
                <a:lnTo>
                  <a:pt x="0" y="5757499"/>
                </a:lnTo>
                <a:lnTo>
                  <a:pt x="0" y="0"/>
                </a:lnTo>
                <a:close/>
              </a:path>
            </a:pathLst>
          </a:custGeom>
          <a:blipFill>
            <a:blip r:embed="rId2"/>
            <a:stretch>
              <a:fillRect l="0" t="0" r="0" b="0"/>
            </a:stretch>
          </a:blipFill>
        </p:spPr>
      </p:sp>
      <p:sp>
        <p:nvSpPr>
          <p:cNvPr name="Freeform 8" id="8"/>
          <p:cNvSpPr/>
          <p:nvPr/>
        </p:nvSpPr>
        <p:spPr>
          <a:xfrm flipH="false" flipV="false" rot="0">
            <a:off x="9469350" y="619755"/>
            <a:ext cx="7992427" cy="5964348"/>
          </a:xfrm>
          <a:custGeom>
            <a:avLst/>
            <a:gdLst/>
            <a:ahLst/>
            <a:cxnLst/>
            <a:rect r="r" b="b" t="t" l="l"/>
            <a:pathLst>
              <a:path h="5964348" w="7992427">
                <a:moveTo>
                  <a:pt x="0" y="0"/>
                </a:moveTo>
                <a:lnTo>
                  <a:pt x="7992427" y="0"/>
                </a:lnTo>
                <a:lnTo>
                  <a:pt x="7992427" y="5964348"/>
                </a:lnTo>
                <a:lnTo>
                  <a:pt x="0" y="5964348"/>
                </a:lnTo>
                <a:lnTo>
                  <a:pt x="0" y="0"/>
                </a:lnTo>
                <a:close/>
              </a:path>
            </a:pathLst>
          </a:custGeom>
          <a:blipFill>
            <a:blip r:embed="rId3"/>
            <a:stretch>
              <a:fillRect l="0" t="0" r="0" b="0"/>
            </a:stretch>
          </a:blipFill>
        </p:spPr>
      </p:sp>
      <p:sp>
        <p:nvSpPr>
          <p:cNvPr name="TextBox 9" id="9"/>
          <p:cNvSpPr txBox="true"/>
          <p:nvPr/>
        </p:nvSpPr>
        <p:spPr>
          <a:xfrm rot="0">
            <a:off x="615802" y="491909"/>
            <a:ext cx="7030591" cy="984209"/>
          </a:xfrm>
          <a:prstGeom prst="rect">
            <a:avLst/>
          </a:prstGeom>
        </p:spPr>
        <p:txBody>
          <a:bodyPr anchor="t" rtlCol="false" tIns="0" lIns="0" bIns="0" rIns="0">
            <a:spAutoFit/>
          </a:bodyPr>
          <a:lstStyle/>
          <a:p>
            <a:pPr algn="l">
              <a:lnSpc>
                <a:spcPts val="7852"/>
              </a:lnSpc>
            </a:pPr>
            <a:r>
              <a:rPr lang="en-US" sz="6436">
                <a:solidFill>
                  <a:srgbClr val="FFFFFF"/>
                </a:solidFill>
                <a:latin typeface="Anton"/>
                <a:ea typeface="Anton"/>
                <a:cs typeface="Anton"/>
                <a:sym typeface="Anton"/>
              </a:rPr>
              <a:t>EDMONDS-KARP</a:t>
            </a:r>
          </a:p>
        </p:txBody>
      </p:sp>
      <p:sp>
        <p:nvSpPr>
          <p:cNvPr name="TextBox 10" id="10"/>
          <p:cNvSpPr txBox="true"/>
          <p:nvPr/>
        </p:nvSpPr>
        <p:spPr>
          <a:xfrm rot="0">
            <a:off x="615802" y="1871483"/>
            <a:ext cx="8172673" cy="1768983"/>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Primero, se tiene una función auxiliar para llevar a cabo una búsqueda de ancho (BFS), la cual crea un camino a través del análisis de la capacidad de cada nodo en una queue.</a:t>
            </a:r>
          </a:p>
        </p:txBody>
      </p:sp>
      <p:sp>
        <p:nvSpPr>
          <p:cNvPr name="TextBox 11" id="11"/>
          <p:cNvSpPr txBox="true"/>
          <p:nvPr/>
        </p:nvSpPr>
        <p:spPr>
          <a:xfrm rot="0">
            <a:off x="9469350" y="7002912"/>
            <a:ext cx="7992427" cy="2664333"/>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Para aplicar Edmonds-Karp, se llama la búsqueda BFS para cada camino identificado, se identifica su flujo mínimo y después. en base a ese, se actualizan las capacidades mientras se recorre cada camino y se suman los flujos máximos de cada camino para obtener el flujo máximo total del grafo.</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grpSp>
        <p:nvGrpSpPr>
          <p:cNvPr name="Group 4" id="4"/>
          <p:cNvGrpSpPr/>
          <p:nvPr/>
        </p:nvGrpSpPr>
        <p:grpSpPr>
          <a:xfrm rot="0">
            <a:off x="-1079530" y="3890764"/>
            <a:ext cx="8101436" cy="810143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sp>
        <p:nvSpPr>
          <p:cNvPr name="AutoShape 6" id="6"/>
          <p:cNvSpPr/>
          <p:nvPr/>
        </p:nvSpPr>
        <p:spPr>
          <a:xfrm>
            <a:off x="1028700" y="2179674"/>
            <a:ext cx="6492240" cy="0"/>
          </a:xfrm>
          <a:prstGeom prst="line">
            <a:avLst/>
          </a:prstGeom>
          <a:ln cap="flat" w="38100">
            <a:solidFill>
              <a:srgbClr val="FFFFFF"/>
            </a:solidFill>
            <a:prstDash val="solid"/>
            <a:headEnd type="none" len="sm" w="sm"/>
            <a:tailEnd type="none" len="sm" w="sm"/>
          </a:ln>
        </p:spPr>
      </p:sp>
      <p:sp>
        <p:nvSpPr>
          <p:cNvPr name="TextBox 7" id="7"/>
          <p:cNvSpPr txBox="true"/>
          <p:nvPr/>
        </p:nvSpPr>
        <p:spPr>
          <a:xfrm rot="0">
            <a:off x="1028700" y="1019175"/>
            <a:ext cx="7030591" cy="984209"/>
          </a:xfrm>
          <a:prstGeom prst="rect">
            <a:avLst/>
          </a:prstGeom>
        </p:spPr>
        <p:txBody>
          <a:bodyPr anchor="t" rtlCol="false" tIns="0" lIns="0" bIns="0" rIns="0">
            <a:spAutoFit/>
          </a:bodyPr>
          <a:lstStyle/>
          <a:p>
            <a:pPr algn="l">
              <a:lnSpc>
                <a:spcPts val="7852"/>
              </a:lnSpc>
            </a:pPr>
            <a:r>
              <a:rPr lang="en-US" sz="6436">
                <a:solidFill>
                  <a:srgbClr val="FFFFFF"/>
                </a:solidFill>
                <a:latin typeface="Anton"/>
                <a:ea typeface="Anton"/>
                <a:cs typeface="Anton"/>
                <a:sym typeface="Anton"/>
              </a:rPr>
              <a:t>RESULTADOS</a:t>
            </a:r>
          </a:p>
        </p:txBody>
      </p:sp>
      <p:sp>
        <p:nvSpPr>
          <p:cNvPr name="TextBox 8" id="8"/>
          <p:cNvSpPr txBox="true"/>
          <p:nvPr/>
        </p:nvSpPr>
        <p:spPr>
          <a:xfrm rot="0">
            <a:off x="8365097" y="1205696"/>
            <a:ext cx="6525773" cy="311200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Grafo 1</a:t>
            </a:r>
            <a:r>
              <a:rPr lang="en-US" sz="2400">
                <a:solidFill>
                  <a:srgbClr val="FFFFFF"/>
                </a:solidFill>
                <a:latin typeface="Montserrat Classic"/>
                <a:ea typeface="Montserrat Classic"/>
                <a:cs typeface="Montserrat Classic"/>
                <a:sym typeface="Montserrat Classic"/>
              </a:rPr>
              <a:t>:</a:t>
            </a:r>
          </a:p>
          <a:p>
            <a:pPr algn="l">
              <a:lnSpc>
                <a:spcPts val="3576"/>
              </a:lnSpc>
            </a:pPr>
            <a:r>
              <a:rPr lang="en-US" sz="2400">
                <a:solidFill>
                  <a:srgbClr val="FFFFFF"/>
                </a:solidFill>
                <a:latin typeface="Montserrat Classic"/>
                <a:ea typeface="Montserrat Classic"/>
                <a:cs typeface="Montserrat Classic"/>
                <a:sym typeface="Montserrat Classic"/>
              </a:rPr>
              <a:t>0 </a:t>
            </a:r>
            <a:r>
              <a:rPr lang="en-US" sz="2400" b="true">
                <a:solidFill>
                  <a:srgbClr val="FFDE59"/>
                </a:solidFill>
                <a:latin typeface="Montserrat Classic Bold"/>
                <a:ea typeface="Montserrat Classic Bold"/>
                <a:cs typeface="Montserrat Classic Bold"/>
                <a:sym typeface="Montserrat Classic Bold"/>
              </a:rPr>
              <a:t>48</a:t>
            </a:r>
            <a:r>
              <a:rPr lang="en-US" sz="2400">
                <a:solidFill>
                  <a:srgbClr val="FFFFFF"/>
                </a:solidFill>
                <a:latin typeface="Montserrat Classic"/>
                <a:ea typeface="Montserrat Classic"/>
                <a:cs typeface="Montserrat Classic"/>
                <a:sym typeface="Montserrat Classic"/>
              </a:rPr>
              <a:t> </a:t>
            </a:r>
            <a:r>
              <a:rPr lang="en-US" sz="2400" b="true">
                <a:solidFill>
                  <a:srgbClr val="FFDE59"/>
                </a:solidFill>
                <a:latin typeface="Montserrat Classic Bold"/>
                <a:ea typeface="Montserrat Classic Bold"/>
                <a:cs typeface="Montserrat Classic Bold"/>
                <a:sym typeface="Montserrat Classic Bold"/>
              </a:rPr>
              <a:t>12</a:t>
            </a:r>
            <a:r>
              <a:rPr lang="en-US" sz="2400">
                <a:solidFill>
                  <a:srgbClr val="FFFFFF"/>
                </a:solidFill>
                <a:latin typeface="Montserrat Classic"/>
                <a:ea typeface="Montserrat Classic"/>
                <a:cs typeface="Montserrat Classic"/>
                <a:sym typeface="Montserrat Classic"/>
              </a:rPr>
              <a:t> 18</a:t>
            </a:r>
          </a:p>
          <a:p>
            <a:pPr algn="l">
              <a:lnSpc>
                <a:spcPts val="3576"/>
              </a:lnSpc>
            </a:pPr>
            <a:r>
              <a:rPr lang="en-US" sz="2400">
                <a:solidFill>
                  <a:srgbClr val="FFFFFF"/>
                </a:solidFill>
                <a:latin typeface="Montserrat Classic"/>
                <a:ea typeface="Montserrat Classic"/>
                <a:cs typeface="Montserrat Classic"/>
                <a:sym typeface="Montserrat Classic"/>
              </a:rPr>
              <a:t>52 0 42 </a:t>
            </a:r>
            <a:r>
              <a:rPr lang="en-US" sz="2400" b="true">
                <a:solidFill>
                  <a:srgbClr val="FFDE59"/>
                </a:solidFill>
                <a:latin typeface="Montserrat Classic Bold"/>
                <a:ea typeface="Montserrat Classic Bold"/>
                <a:cs typeface="Montserrat Classic Bold"/>
                <a:sym typeface="Montserrat Classic Bold"/>
              </a:rPr>
              <a:t>32</a:t>
            </a:r>
          </a:p>
          <a:p>
            <a:pPr algn="l">
              <a:lnSpc>
                <a:spcPts val="3576"/>
              </a:lnSpc>
            </a:pPr>
            <a:r>
              <a:rPr lang="en-US" sz="2400">
                <a:solidFill>
                  <a:srgbClr val="FFFFFF"/>
                </a:solidFill>
                <a:latin typeface="Montserrat Classic"/>
                <a:ea typeface="Montserrat Classic"/>
                <a:cs typeface="Montserrat Classic"/>
                <a:sym typeface="Montserrat Classic"/>
              </a:rPr>
              <a:t>18 46 0 </a:t>
            </a:r>
            <a:r>
              <a:rPr lang="en-US" sz="2400" b="true">
                <a:solidFill>
                  <a:srgbClr val="FFDE59"/>
                </a:solidFill>
                <a:latin typeface="Montserrat Classic Bold"/>
                <a:ea typeface="Montserrat Classic Bold"/>
                <a:cs typeface="Montserrat Classic Bold"/>
                <a:sym typeface="Montserrat Classic Bold"/>
              </a:rPr>
              <a:t>56</a:t>
            </a:r>
          </a:p>
          <a:p>
            <a:pPr algn="l">
              <a:lnSpc>
                <a:spcPts val="3576"/>
              </a:lnSpc>
            </a:pPr>
            <a:r>
              <a:rPr lang="en-US" sz="2400">
                <a:solidFill>
                  <a:srgbClr val="FFFFFF"/>
                </a:solidFill>
                <a:latin typeface="Montserrat Classic"/>
                <a:ea typeface="Montserrat Classic"/>
                <a:cs typeface="Montserrat Classic"/>
                <a:sym typeface="Montserrat Classic"/>
              </a:rPr>
              <a:t>24 36 52 0</a:t>
            </a:r>
          </a:p>
          <a:p>
            <a:pPr algn="l">
              <a:lnSpc>
                <a:spcPts val="3576"/>
              </a:lnSpc>
            </a:pPr>
          </a:p>
          <a:p>
            <a:pPr algn="l">
              <a:lnSpc>
                <a:spcPts val="3576"/>
              </a:lnSpc>
            </a:pPr>
            <a:r>
              <a:rPr lang="en-US" sz="2400" b="true">
                <a:solidFill>
                  <a:srgbClr val="FFFFFF"/>
                </a:solidFill>
                <a:latin typeface="Montserrat Classic Bold"/>
                <a:ea typeface="Montserrat Classic Bold"/>
                <a:cs typeface="Montserrat Classic Bold"/>
                <a:sym typeface="Montserrat Classic Bold"/>
              </a:rPr>
              <a:t>Flujo Máximo</a:t>
            </a:r>
            <a:r>
              <a:rPr lang="en-US" sz="2400">
                <a:solidFill>
                  <a:srgbClr val="FFFFFF"/>
                </a:solidFill>
                <a:latin typeface="Montserrat Classic"/>
                <a:ea typeface="Montserrat Classic"/>
                <a:cs typeface="Montserrat Classic"/>
                <a:sym typeface="Montserrat Classic"/>
              </a:rPr>
              <a:t>: 78</a:t>
            </a:r>
          </a:p>
        </p:txBody>
      </p:sp>
      <p:sp>
        <p:nvSpPr>
          <p:cNvPr name="TextBox 9" id="9"/>
          <p:cNvSpPr txBox="true"/>
          <p:nvPr/>
        </p:nvSpPr>
        <p:spPr>
          <a:xfrm rot="0">
            <a:off x="8365097" y="5007271"/>
            <a:ext cx="6525773" cy="400735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Grafo 2</a:t>
            </a:r>
            <a:r>
              <a:rPr lang="en-US" sz="2400">
                <a:solidFill>
                  <a:srgbClr val="FFFFFF"/>
                </a:solidFill>
                <a:latin typeface="Montserrat Classic"/>
                <a:ea typeface="Montserrat Classic"/>
                <a:cs typeface="Montserrat Classic"/>
                <a:sym typeface="Montserrat Classic"/>
              </a:rPr>
              <a:t>:</a:t>
            </a:r>
          </a:p>
          <a:p>
            <a:pPr algn="l">
              <a:lnSpc>
                <a:spcPts val="3576"/>
              </a:lnSpc>
            </a:pPr>
            <a:r>
              <a:rPr lang="en-US" sz="2400">
                <a:solidFill>
                  <a:srgbClr val="FFFFFF"/>
                </a:solidFill>
                <a:latin typeface="Montserrat Classic"/>
                <a:ea typeface="Montserrat Classic"/>
                <a:cs typeface="Montserrat Classic"/>
                <a:sym typeface="Montserrat Classic"/>
              </a:rPr>
              <a:t>0 </a:t>
            </a:r>
            <a:r>
              <a:rPr lang="en-US" sz="2400" b="true">
                <a:solidFill>
                  <a:srgbClr val="FFDE59"/>
                </a:solidFill>
                <a:latin typeface="Montserrat Classic Bold"/>
                <a:ea typeface="Montserrat Classic Bold"/>
                <a:cs typeface="Montserrat Classic Bold"/>
                <a:sym typeface="Montserrat Classic Bold"/>
              </a:rPr>
              <a:t>10</a:t>
            </a:r>
            <a:r>
              <a:rPr lang="en-US" sz="2400">
                <a:solidFill>
                  <a:srgbClr val="FFFFFF"/>
                </a:solidFill>
                <a:latin typeface="Montserrat Classic"/>
                <a:ea typeface="Montserrat Classic"/>
                <a:cs typeface="Montserrat Classic"/>
                <a:sym typeface="Montserrat Classic"/>
              </a:rPr>
              <a:t> </a:t>
            </a:r>
            <a:r>
              <a:rPr lang="en-US" sz="2400" b="true">
                <a:solidFill>
                  <a:srgbClr val="FFDE59"/>
                </a:solidFill>
                <a:latin typeface="Montserrat Classic Bold"/>
                <a:ea typeface="Montserrat Classic Bold"/>
                <a:cs typeface="Montserrat Classic Bold"/>
                <a:sym typeface="Montserrat Classic Bold"/>
              </a:rPr>
              <a:t>10</a:t>
            </a:r>
            <a:r>
              <a:rPr lang="en-US" sz="2400">
                <a:solidFill>
                  <a:srgbClr val="FFFFFF"/>
                </a:solidFill>
                <a:latin typeface="Montserrat Classic"/>
                <a:ea typeface="Montserrat Classic"/>
                <a:cs typeface="Montserrat Classic"/>
                <a:sym typeface="Montserrat Classic"/>
              </a:rPr>
              <a:t> 0 0 0</a:t>
            </a:r>
          </a:p>
          <a:p>
            <a:pPr algn="l">
              <a:lnSpc>
                <a:spcPts val="3576"/>
              </a:lnSpc>
            </a:pPr>
            <a:r>
              <a:rPr lang="en-US" sz="2400">
                <a:solidFill>
                  <a:srgbClr val="FFFFFF"/>
                </a:solidFill>
                <a:latin typeface="Montserrat Classic"/>
                <a:ea typeface="Montserrat Classic"/>
                <a:cs typeface="Montserrat Classic"/>
                <a:sym typeface="Montserrat Classic"/>
              </a:rPr>
              <a:t>0 0 2 </a:t>
            </a:r>
            <a:r>
              <a:rPr lang="en-US" sz="2400" b="true">
                <a:solidFill>
                  <a:srgbClr val="FFDE59"/>
                </a:solidFill>
                <a:latin typeface="Montserrat Classic Bold"/>
                <a:ea typeface="Montserrat Classic Bold"/>
                <a:cs typeface="Montserrat Classic Bold"/>
                <a:sym typeface="Montserrat Classic Bold"/>
              </a:rPr>
              <a:t>4</a:t>
            </a:r>
            <a:r>
              <a:rPr lang="en-US" sz="2400">
                <a:solidFill>
                  <a:srgbClr val="FFFFFF"/>
                </a:solidFill>
                <a:latin typeface="Montserrat Classic"/>
                <a:ea typeface="Montserrat Classic"/>
                <a:cs typeface="Montserrat Classic"/>
                <a:sym typeface="Montserrat Classic"/>
              </a:rPr>
              <a:t> </a:t>
            </a:r>
            <a:r>
              <a:rPr lang="en-US" sz="2400" b="true">
                <a:solidFill>
                  <a:srgbClr val="FFDE59"/>
                </a:solidFill>
                <a:latin typeface="Montserrat Classic Bold"/>
                <a:ea typeface="Montserrat Classic Bold"/>
                <a:cs typeface="Montserrat Classic Bold"/>
                <a:sym typeface="Montserrat Classic Bold"/>
              </a:rPr>
              <a:t>8</a:t>
            </a:r>
            <a:r>
              <a:rPr lang="en-US" sz="2400">
                <a:solidFill>
                  <a:srgbClr val="FFFFFF"/>
                </a:solidFill>
                <a:latin typeface="Montserrat Classic"/>
                <a:ea typeface="Montserrat Classic"/>
                <a:cs typeface="Montserrat Classic"/>
                <a:sym typeface="Montserrat Classic"/>
              </a:rPr>
              <a:t> 0</a:t>
            </a:r>
          </a:p>
          <a:p>
            <a:pPr algn="l">
              <a:lnSpc>
                <a:spcPts val="3576"/>
              </a:lnSpc>
            </a:pPr>
            <a:r>
              <a:rPr lang="en-US" sz="2400">
                <a:solidFill>
                  <a:srgbClr val="FFFFFF"/>
                </a:solidFill>
                <a:latin typeface="Montserrat Classic"/>
                <a:ea typeface="Montserrat Classic"/>
                <a:cs typeface="Montserrat Classic"/>
                <a:sym typeface="Montserrat Classic"/>
              </a:rPr>
              <a:t>0 0 0 0 </a:t>
            </a:r>
            <a:r>
              <a:rPr lang="en-US" sz="2400" b="true">
                <a:solidFill>
                  <a:srgbClr val="FFDE59"/>
                </a:solidFill>
                <a:latin typeface="Montserrat Classic Bold"/>
                <a:ea typeface="Montserrat Classic Bold"/>
                <a:cs typeface="Montserrat Classic Bold"/>
                <a:sym typeface="Montserrat Classic Bold"/>
              </a:rPr>
              <a:t>9</a:t>
            </a:r>
            <a:r>
              <a:rPr lang="en-US" sz="2400">
                <a:solidFill>
                  <a:srgbClr val="FFFFFF"/>
                </a:solidFill>
                <a:latin typeface="Montserrat Classic"/>
                <a:ea typeface="Montserrat Classic"/>
                <a:cs typeface="Montserrat Classic"/>
                <a:sym typeface="Montserrat Classic"/>
              </a:rPr>
              <a:t> 0</a:t>
            </a:r>
          </a:p>
          <a:p>
            <a:pPr algn="l">
              <a:lnSpc>
                <a:spcPts val="3576"/>
              </a:lnSpc>
            </a:pPr>
            <a:r>
              <a:rPr lang="en-US" sz="2400">
                <a:solidFill>
                  <a:srgbClr val="FFFFFF"/>
                </a:solidFill>
                <a:latin typeface="Montserrat Classic"/>
                <a:ea typeface="Montserrat Classic"/>
                <a:cs typeface="Montserrat Classic"/>
                <a:sym typeface="Montserrat Classic"/>
              </a:rPr>
              <a:t>0 0 0 0 0</a:t>
            </a:r>
            <a:r>
              <a:rPr lang="en-US" sz="2400" b="true">
                <a:solidFill>
                  <a:srgbClr val="FFDE59"/>
                </a:solidFill>
                <a:latin typeface="Montserrat Classic Bold"/>
                <a:ea typeface="Montserrat Classic Bold"/>
                <a:cs typeface="Montserrat Classic Bold"/>
                <a:sym typeface="Montserrat Classic Bold"/>
              </a:rPr>
              <a:t> 10</a:t>
            </a:r>
          </a:p>
          <a:p>
            <a:pPr algn="l">
              <a:lnSpc>
                <a:spcPts val="3576"/>
              </a:lnSpc>
            </a:pPr>
            <a:r>
              <a:rPr lang="en-US" sz="2400">
                <a:solidFill>
                  <a:srgbClr val="FFFFFF"/>
                </a:solidFill>
                <a:latin typeface="Montserrat Classic"/>
                <a:ea typeface="Montserrat Classic"/>
                <a:cs typeface="Montserrat Classic"/>
                <a:sym typeface="Montserrat Classic"/>
              </a:rPr>
              <a:t>0 0 0 6 0 </a:t>
            </a:r>
            <a:r>
              <a:rPr lang="en-US" sz="2400" b="true">
                <a:solidFill>
                  <a:srgbClr val="FFDE59"/>
                </a:solidFill>
                <a:latin typeface="Montserrat Classic Bold"/>
                <a:ea typeface="Montserrat Classic Bold"/>
                <a:cs typeface="Montserrat Classic Bold"/>
                <a:sym typeface="Montserrat Classic Bold"/>
              </a:rPr>
              <a:t>10</a:t>
            </a:r>
          </a:p>
          <a:p>
            <a:pPr algn="l">
              <a:lnSpc>
                <a:spcPts val="3576"/>
              </a:lnSpc>
            </a:pPr>
            <a:r>
              <a:rPr lang="en-US" sz="2400">
                <a:solidFill>
                  <a:srgbClr val="FFFFFF"/>
                </a:solidFill>
                <a:latin typeface="Montserrat Classic"/>
                <a:ea typeface="Montserrat Classic"/>
                <a:cs typeface="Montserrat Classic"/>
                <a:sym typeface="Montserrat Classic"/>
              </a:rPr>
              <a:t>0 0 0 0 0 0</a:t>
            </a:r>
          </a:p>
          <a:p>
            <a:pPr algn="l">
              <a:lnSpc>
                <a:spcPts val="3576"/>
              </a:lnSpc>
            </a:pPr>
          </a:p>
          <a:p>
            <a:pPr algn="l">
              <a:lnSpc>
                <a:spcPts val="3576"/>
              </a:lnSpc>
            </a:pPr>
            <a:r>
              <a:rPr lang="en-US" sz="2400" b="true">
                <a:solidFill>
                  <a:srgbClr val="FFFFFF"/>
                </a:solidFill>
                <a:latin typeface="Montserrat Classic Bold"/>
                <a:ea typeface="Montserrat Classic Bold"/>
                <a:cs typeface="Montserrat Classic Bold"/>
                <a:sym typeface="Montserrat Classic Bold"/>
              </a:rPr>
              <a:t>Flujo Máximo</a:t>
            </a:r>
            <a:r>
              <a:rPr lang="en-US" sz="2400">
                <a:solidFill>
                  <a:srgbClr val="FFFFFF"/>
                </a:solidFill>
                <a:latin typeface="Montserrat Classic"/>
                <a:ea typeface="Montserrat Classic"/>
                <a:cs typeface="Montserrat Classic"/>
                <a:sym typeface="Montserrat Classic"/>
              </a:rPr>
              <a:t>: 19</a:t>
            </a:r>
          </a:p>
        </p:txBody>
      </p:sp>
      <p:sp>
        <p:nvSpPr>
          <p:cNvPr name="TextBox 10" id="10"/>
          <p:cNvSpPr txBox="true"/>
          <p:nvPr/>
        </p:nvSpPr>
        <p:spPr>
          <a:xfrm rot="0">
            <a:off x="995167" y="2658809"/>
            <a:ext cx="6525773" cy="490270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Grafo 3</a:t>
            </a:r>
            <a:r>
              <a:rPr lang="en-US" sz="2400">
                <a:solidFill>
                  <a:srgbClr val="FFFFFF"/>
                </a:solidFill>
                <a:latin typeface="Montserrat Classic"/>
                <a:ea typeface="Montserrat Classic"/>
                <a:cs typeface="Montserrat Classic"/>
                <a:sym typeface="Montserrat Classic"/>
              </a:rPr>
              <a:t>:</a:t>
            </a:r>
          </a:p>
          <a:p>
            <a:pPr algn="l">
              <a:lnSpc>
                <a:spcPts val="3576"/>
              </a:lnSpc>
            </a:pPr>
            <a:r>
              <a:rPr lang="en-US" sz="2400">
                <a:solidFill>
                  <a:srgbClr val="FFFFFF"/>
                </a:solidFill>
                <a:latin typeface="Montserrat Classic"/>
                <a:ea typeface="Montserrat Classic"/>
                <a:cs typeface="Montserrat Classic"/>
                <a:sym typeface="Montserrat Classic"/>
              </a:rPr>
              <a:t>0 </a:t>
            </a:r>
            <a:r>
              <a:rPr lang="en-US" sz="2400" b="true">
                <a:solidFill>
                  <a:srgbClr val="FFDE59"/>
                </a:solidFill>
                <a:latin typeface="Montserrat Classic Bold"/>
                <a:ea typeface="Montserrat Classic Bold"/>
                <a:cs typeface="Montserrat Classic Bold"/>
                <a:sym typeface="Montserrat Classic Bold"/>
              </a:rPr>
              <a:t>5</a:t>
            </a:r>
            <a:r>
              <a:rPr lang="en-US" sz="2400">
                <a:solidFill>
                  <a:srgbClr val="FFFFFF"/>
                </a:solidFill>
                <a:latin typeface="Montserrat Classic"/>
                <a:ea typeface="Montserrat Classic"/>
                <a:cs typeface="Montserrat Classic"/>
                <a:sym typeface="Montserrat Classic"/>
              </a:rPr>
              <a:t> 8 0 0 0</a:t>
            </a:r>
          </a:p>
          <a:p>
            <a:pPr algn="l">
              <a:lnSpc>
                <a:spcPts val="3576"/>
              </a:lnSpc>
            </a:pPr>
            <a:r>
              <a:rPr lang="en-US" sz="2400">
                <a:solidFill>
                  <a:srgbClr val="FFFFFF"/>
                </a:solidFill>
                <a:latin typeface="Montserrat Classic"/>
                <a:ea typeface="Montserrat Classic"/>
                <a:cs typeface="Montserrat Classic"/>
                <a:sym typeface="Montserrat Classic"/>
              </a:rPr>
              <a:t>0 0 2 </a:t>
            </a:r>
            <a:r>
              <a:rPr lang="en-US" sz="2400" b="true">
                <a:solidFill>
                  <a:srgbClr val="FFDE59"/>
                </a:solidFill>
                <a:latin typeface="Montserrat Classic Bold"/>
                <a:ea typeface="Montserrat Classic Bold"/>
                <a:cs typeface="Montserrat Classic Bold"/>
                <a:sym typeface="Montserrat Classic Bold"/>
              </a:rPr>
              <a:t>5</a:t>
            </a:r>
            <a:r>
              <a:rPr lang="en-US" sz="2400">
                <a:solidFill>
                  <a:srgbClr val="FFFFFF"/>
                </a:solidFill>
                <a:latin typeface="Montserrat Classic"/>
                <a:ea typeface="Montserrat Classic"/>
                <a:cs typeface="Montserrat Classic"/>
                <a:sym typeface="Montserrat Classic"/>
              </a:rPr>
              <a:t> 0 0</a:t>
            </a:r>
          </a:p>
          <a:p>
            <a:pPr algn="l">
              <a:lnSpc>
                <a:spcPts val="3576"/>
              </a:lnSpc>
            </a:pPr>
            <a:r>
              <a:rPr lang="en-US" sz="2400">
                <a:solidFill>
                  <a:srgbClr val="FFFFFF"/>
                </a:solidFill>
                <a:latin typeface="Montserrat Classic"/>
                <a:ea typeface="Montserrat Classic"/>
                <a:cs typeface="Montserrat Classic"/>
                <a:sym typeface="Montserrat Classic"/>
              </a:rPr>
              <a:t>0 0 0 0 3 0</a:t>
            </a:r>
          </a:p>
          <a:p>
            <a:pPr algn="l">
              <a:lnSpc>
                <a:spcPts val="3576"/>
              </a:lnSpc>
            </a:pPr>
            <a:r>
              <a:rPr lang="en-US" sz="2400">
                <a:solidFill>
                  <a:srgbClr val="FFFFFF"/>
                </a:solidFill>
                <a:latin typeface="Montserrat Classic"/>
                <a:ea typeface="Montserrat Classic"/>
                <a:cs typeface="Montserrat Classic"/>
                <a:sym typeface="Montserrat Classic"/>
              </a:rPr>
              <a:t>0 0 10 0 9 </a:t>
            </a:r>
            <a:r>
              <a:rPr lang="en-US" sz="2400" b="true">
                <a:solidFill>
                  <a:srgbClr val="FFDE59"/>
                </a:solidFill>
                <a:latin typeface="Montserrat Classic Bold"/>
                <a:ea typeface="Montserrat Classic Bold"/>
                <a:cs typeface="Montserrat Classic Bold"/>
                <a:sym typeface="Montserrat Classic Bold"/>
              </a:rPr>
              <a:t>6</a:t>
            </a:r>
          </a:p>
          <a:p>
            <a:pPr algn="l">
              <a:lnSpc>
                <a:spcPts val="3576"/>
              </a:lnSpc>
            </a:pPr>
            <a:r>
              <a:rPr lang="en-US" sz="2400">
                <a:solidFill>
                  <a:srgbClr val="FFFFFF"/>
                </a:solidFill>
                <a:latin typeface="Montserrat Classic"/>
                <a:ea typeface="Montserrat Classic"/>
                <a:cs typeface="Montserrat Classic"/>
                <a:sym typeface="Montserrat Classic"/>
              </a:rPr>
              <a:t>0 0 0 0 0 0</a:t>
            </a:r>
          </a:p>
          <a:p>
            <a:pPr algn="l">
              <a:lnSpc>
                <a:spcPts val="3576"/>
              </a:lnSpc>
            </a:pPr>
            <a:r>
              <a:rPr lang="en-US" sz="2400">
                <a:solidFill>
                  <a:srgbClr val="FFFFFF"/>
                </a:solidFill>
                <a:latin typeface="Montserrat Classic"/>
                <a:ea typeface="Montserrat Classic"/>
                <a:cs typeface="Montserrat Classic"/>
                <a:sym typeface="Montserrat Classic"/>
              </a:rPr>
              <a:t>0 0 0 0 0 0</a:t>
            </a:r>
          </a:p>
          <a:p>
            <a:pPr algn="l">
              <a:lnSpc>
                <a:spcPts val="3576"/>
              </a:lnSpc>
            </a:pPr>
          </a:p>
          <a:p>
            <a:pPr algn="l">
              <a:lnSpc>
                <a:spcPts val="3576"/>
              </a:lnSpc>
            </a:pPr>
            <a:r>
              <a:rPr lang="en-US" sz="2400" b="true">
                <a:solidFill>
                  <a:srgbClr val="FFFFFF"/>
                </a:solidFill>
                <a:latin typeface="Montserrat Classic Bold"/>
                <a:ea typeface="Montserrat Classic Bold"/>
                <a:cs typeface="Montserrat Classic Bold"/>
                <a:sym typeface="Montserrat Classic Bold"/>
              </a:rPr>
              <a:t>Camino 1</a:t>
            </a:r>
            <a:r>
              <a:rPr lang="en-US" sz="2400">
                <a:solidFill>
                  <a:srgbClr val="FFFFFF"/>
                </a:solidFill>
                <a:latin typeface="Montserrat Classic"/>
                <a:ea typeface="Montserrat Classic"/>
                <a:cs typeface="Montserrat Classic"/>
                <a:sym typeface="Montserrat Classic"/>
              </a:rPr>
              <a:t>: 1 -&gt; 2 (5) -&gt; 4 (5) -&gt; 6 (6) = 5</a:t>
            </a:r>
          </a:p>
          <a:p>
            <a:pPr algn="l">
              <a:lnSpc>
                <a:spcPts val="3576"/>
              </a:lnSpc>
            </a:pPr>
          </a:p>
          <a:p>
            <a:pPr algn="l">
              <a:lnSpc>
                <a:spcPts val="3576"/>
              </a:lnSpc>
            </a:pPr>
            <a:r>
              <a:rPr lang="en-US" sz="2400" b="true">
                <a:solidFill>
                  <a:srgbClr val="FFFFFF"/>
                </a:solidFill>
                <a:latin typeface="Montserrat Classic Bold"/>
                <a:ea typeface="Montserrat Classic Bold"/>
                <a:cs typeface="Montserrat Classic Bold"/>
                <a:sym typeface="Montserrat Classic Bold"/>
              </a:rPr>
              <a:t>Flujo Máximo</a:t>
            </a:r>
            <a:r>
              <a:rPr lang="en-US" sz="2400">
                <a:solidFill>
                  <a:srgbClr val="FFFFFF"/>
                </a:solidFill>
                <a:latin typeface="Montserrat Classic"/>
                <a:ea typeface="Montserrat Classic"/>
                <a:cs typeface="Montserrat Classic"/>
                <a:sym typeface="Montserrat Classic"/>
              </a:rPr>
              <a:t>: 5</a:t>
            </a:r>
          </a:p>
        </p:txBody>
      </p:sp>
      <p:sp>
        <p:nvSpPr>
          <p:cNvPr name="TextBox 11" id="11"/>
          <p:cNvSpPr txBox="true"/>
          <p:nvPr/>
        </p:nvSpPr>
        <p:spPr>
          <a:xfrm rot="0">
            <a:off x="10907913" y="5902621"/>
            <a:ext cx="6351387" cy="221665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Camino 1</a:t>
            </a:r>
            <a:r>
              <a:rPr lang="en-US" sz="2400">
                <a:solidFill>
                  <a:srgbClr val="FFFFFF"/>
                </a:solidFill>
                <a:latin typeface="Montserrat Classic"/>
                <a:ea typeface="Montserrat Classic"/>
                <a:cs typeface="Montserrat Classic"/>
                <a:sym typeface="Montserrat Classic"/>
              </a:rPr>
              <a:t>: 1 -&gt; 2 (10) -&gt; 4 (4) -&gt; 6 (10) = 4</a:t>
            </a:r>
          </a:p>
          <a:p>
            <a:pPr algn="l">
              <a:lnSpc>
                <a:spcPts val="3576"/>
              </a:lnSpc>
            </a:pPr>
            <a:r>
              <a:rPr lang="en-US" sz="2400" b="true">
                <a:solidFill>
                  <a:srgbClr val="FFFFFF"/>
                </a:solidFill>
                <a:latin typeface="Montserrat Classic Bold"/>
                <a:ea typeface="Montserrat Classic Bold"/>
                <a:cs typeface="Montserrat Classic Bold"/>
                <a:sym typeface="Montserrat Classic Bold"/>
              </a:rPr>
              <a:t>Camino 2</a:t>
            </a:r>
            <a:r>
              <a:rPr lang="en-US" sz="2400">
                <a:solidFill>
                  <a:srgbClr val="FFFFFF"/>
                </a:solidFill>
                <a:latin typeface="Montserrat Classic"/>
                <a:ea typeface="Montserrat Classic"/>
                <a:cs typeface="Montserrat Classic"/>
                <a:sym typeface="Montserrat Classic"/>
              </a:rPr>
              <a:t>: 1 -&gt; 2 (10) -&gt; 5 (8) -&gt; 6 (10) = 8</a:t>
            </a:r>
          </a:p>
          <a:p>
            <a:pPr algn="l">
              <a:lnSpc>
                <a:spcPts val="3576"/>
              </a:lnSpc>
            </a:pPr>
            <a:r>
              <a:rPr lang="en-US" sz="2400" b="true">
                <a:solidFill>
                  <a:srgbClr val="FFFFFF"/>
                </a:solidFill>
                <a:latin typeface="Montserrat Classic Bold"/>
                <a:ea typeface="Montserrat Classic Bold"/>
                <a:cs typeface="Montserrat Classic Bold"/>
                <a:sym typeface="Montserrat Classic Bold"/>
              </a:rPr>
              <a:t>Camino 3</a:t>
            </a:r>
            <a:r>
              <a:rPr lang="en-US" sz="2400">
                <a:solidFill>
                  <a:srgbClr val="FFFFFF"/>
                </a:solidFill>
                <a:latin typeface="Montserrat Classic"/>
                <a:ea typeface="Montserrat Classic"/>
                <a:cs typeface="Montserrat Classic"/>
                <a:sym typeface="Montserrat Classic"/>
              </a:rPr>
              <a:t>: 1 -&gt; 3 (10) -&gt; 5 (9) -&gt; 6 (10) = 7</a:t>
            </a:r>
          </a:p>
          <a:p>
            <a:pPr algn="l">
              <a:lnSpc>
                <a:spcPts val="3576"/>
              </a:lnSpc>
            </a:pPr>
          </a:p>
          <a:p>
            <a:pPr algn="l">
              <a:lnSpc>
                <a:spcPts val="3576"/>
              </a:lnSpc>
            </a:pPr>
            <a:r>
              <a:rPr lang="en-US" sz="2400">
                <a:solidFill>
                  <a:srgbClr val="FFFFFF"/>
                </a:solidFill>
                <a:latin typeface="Montserrat Classic"/>
                <a:ea typeface="Montserrat Classic"/>
                <a:cs typeface="Montserrat Classic"/>
                <a:sym typeface="Montserrat Classic"/>
              </a:rPr>
              <a:t>4 + 8 + 7 = </a:t>
            </a:r>
            <a:r>
              <a:rPr lang="en-US" sz="2400" b="true">
                <a:solidFill>
                  <a:srgbClr val="FFFFFF"/>
                </a:solidFill>
                <a:latin typeface="Montserrat Classic Bold"/>
                <a:ea typeface="Montserrat Classic Bold"/>
                <a:cs typeface="Montserrat Classic Bold"/>
                <a:sym typeface="Montserrat Classic Bold"/>
              </a:rPr>
              <a:t>19</a:t>
            </a:r>
          </a:p>
        </p:txBody>
      </p:sp>
      <p:sp>
        <p:nvSpPr>
          <p:cNvPr name="TextBox 12" id="12"/>
          <p:cNvSpPr txBox="true"/>
          <p:nvPr/>
        </p:nvSpPr>
        <p:spPr>
          <a:xfrm rot="0">
            <a:off x="10907913" y="1430435"/>
            <a:ext cx="6351387" cy="221665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Camino 1</a:t>
            </a:r>
            <a:r>
              <a:rPr lang="en-US" sz="2400">
                <a:solidFill>
                  <a:srgbClr val="FFFFFF"/>
                </a:solidFill>
                <a:latin typeface="Montserrat Classic"/>
                <a:ea typeface="Montserrat Classic"/>
                <a:cs typeface="Montserrat Classic"/>
                <a:sym typeface="Montserrat Classic"/>
              </a:rPr>
              <a:t>: 1 -&gt; 2 (48) -&gt; 4 (32) = 32</a:t>
            </a:r>
          </a:p>
          <a:p>
            <a:pPr algn="l">
              <a:lnSpc>
                <a:spcPts val="3576"/>
              </a:lnSpc>
            </a:pPr>
            <a:r>
              <a:rPr lang="en-US" sz="2400" b="true">
                <a:solidFill>
                  <a:srgbClr val="FFFFFF"/>
                </a:solidFill>
                <a:latin typeface="Montserrat Classic Bold"/>
                <a:ea typeface="Montserrat Classic Bold"/>
                <a:cs typeface="Montserrat Classic Bold"/>
                <a:sym typeface="Montserrat Classic Bold"/>
              </a:rPr>
              <a:t>Camino 2</a:t>
            </a:r>
            <a:r>
              <a:rPr lang="en-US" sz="2400">
                <a:solidFill>
                  <a:srgbClr val="FFFFFF"/>
                </a:solidFill>
                <a:latin typeface="Montserrat Classic"/>
                <a:ea typeface="Montserrat Classic"/>
                <a:cs typeface="Montserrat Classic"/>
                <a:sym typeface="Montserrat Classic"/>
              </a:rPr>
              <a:t>: 1 -&gt; 3 (12) -&gt; 4 (56) = 12</a:t>
            </a:r>
          </a:p>
          <a:p>
            <a:pPr algn="l">
              <a:lnSpc>
                <a:spcPts val="3576"/>
              </a:lnSpc>
            </a:pPr>
            <a:r>
              <a:rPr lang="en-US" sz="2400" b="true">
                <a:solidFill>
                  <a:srgbClr val="FFFFFF"/>
                </a:solidFill>
                <a:latin typeface="Montserrat Classic Bold"/>
                <a:ea typeface="Montserrat Classic Bold"/>
                <a:cs typeface="Montserrat Classic Bold"/>
                <a:sym typeface="Montserrat Classic Bold"/>
              </a:rPr>
              <a:t>Camino 3</a:t>
            </a:r>
            <a:r>
              <a:rPr lang="en-US" sz="2400">
                <a:solidFill>
                  <a:srgbClr val="FFFFFF"/>
                </a:solidFill>
                <a:latin typeface="Montserrat Classic"/>
                <a:ea typeface="Montserrat Classic"/>
                <a:cs typeface="Montserrat Classic"/>
                <a:sym typeface="Montserrat Classic"/>
              </a:rPr>
              <a:t>: 1 -&gt; 2 (48) -&gt; 3 (42) -&gt; 4 (56) = 42</a:t>
            </a:r>
          </a:p>
          <a:p>
            <a:pPr algn="l">
              <a:lnSpc>
                <a:spcPts val="3576"/>
              </a:lnSpc>
            </a:pPr>
          </a:p>
          <a:p>
            <a:pPr algn="l">
              <a:lnSpc>
                <a:spcPts val="3576"/>
              </a:lnSpc>
            </a:pPr>
            <a:r>
              <a:rPr lang="en-US" sz="2400">
                <a:solidFill>
                  <a:srgbClr val="FFFFFF"/>
                </a:solidFill>
                <a:latin typeface="Montserrat Classic"/>
                <a:ea typeface="Montserrat Classic"/>
                <a:cs typeface="Montserrat Classic"/>
                <a:sym typeface="Montserrat Classic"/>
              </a:rPr>
              <a:t>32 + 12 + 42 = </a:t>
            </a:r>
            <a:r>
              <a:rPr lang="en-US" sz="2400" b="true">
                <a:solidFill>
                  <a:srgbClr val="FFDE59"/>
                </a:solidFill>
                <a:latin typeface="Montserrat Classic Bold"/>
                <a:ea typeface="Montserrat Classic Bold"/>
                <a:cs typeface="Montserrat Classic Bold"/>
                <a:sym typeface="Montserrat Classic Bold"/>
              </a:rPr>
              <a:t>78</a:t>
            </a:r>
          </a:p>
        </p:txBody>
      </p:sp>
      <p:sp>
        <p:nvSpPr>
          <p:cNvPr name="TextBox 13" id="13"/>
          <p:cNvSpPr txBox="true"/>
          <p:nvPr/>
        </p:nvSpPr>
        <p:spPr>
          <a:xfrm rot="0">
            <a:off x="995167" y="8588671"/>
            <a:ext cx="7064125" cy="425958"/>
          </a:xfrm>
          <a:prstGeom prst="rect">
            <a:avLst/>
          </a:prstGeom>
        </p:spPr>
        <p:txBody>
          <a:bodyPr anchor="t" rtlCol="false" tIns="0" lIns="0" bIns="0" rIns="0">
            <a:spAutoFit/>
          </a:bodyPr>
          <a:lstStyle/>
          <a:p>
            <a:pPr algn="just">
              <a:lnSpc>
                <a:spcPts val="3576"/>
              </a:lnSpc>
            </a:pPr>
            <a:r>
              <a:rPr lang="en-US" b="true" sz="2400">
                <a:solidFill>
                  <a:srgbClr val="FFDE59"/>
                </a:solidFill>
                <a:latin typeface="Montserrat Classic Bold"/>
                <a:ea typeface="Montserrat Classic Bold"/>
                <a:cs typeface="Montserrat Classic Bold"/>
                <a:sym typeface="Montserrat Classic Bold"/>
              </a:rPr>
              <a:t>Complejidad final:</a:t>
            </a:r>
            <a:r>
              <a:rPr lang="en-US" sz="2400">
                <a:solidFill>
                  <a:srgbClr val="FFDE59"/>
                </a:solidFill>
                <a:latin typeface="Montserrat Classic"/>
                <a:ea typeface="Montserrat Classic"/>
                <a:cs typeface="Montserrat Classic"/>
                <a:sym typeface="Montserrat Classic"/>
              </a:rPr>
              <a:t> O(n * m^2)</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9745105" y="0"/>
            <a:ext cx="8561945" cy="10287000"/>
            <a:chOff x="0" y="0"/>
            <a:chExt cx="11415927" cy="13716000"/>
          </a:xfrm>
        </p:grpSpPr>
        <p:pic>
          <p:nvPicPr>
            <p:cNvPr name="Picture 3" id="3"/>
            <p:cNvPicPr>
              <a:picLocks noChangeAspect="true"/>
            </p:cNvPicPr>
            <p:nvPr/>
          </p:nvPicPr>
          <p:blipFill>
            <a:blip r:embed="rId2"/>
            <a:srcRect l="26591" t="0" r="26591" b="0"/>
            <a:stretch>
              <a:fillRect/>
            </a:stretch>
          </p:blipFill>
          <p:spPr>
            <a:xfrm flipH="false" flipV="false">
              <a:off x="0" y="0"/>
              <a:ext cx="11415927" cy="13716000"/>
            </a:xfrm>
            <a:prstGeom prst="rect">
              <a:avLst/>
            </a:prstGeom>
          </p:spPr>
        </p:pic>
      </p:grpSp>
      <p:sp>
        <p:nvSpPr>
          <p:cNvPr name="AutoShape 4" id="4"/>
          <p:cNvSpPr/>
          <p:nvPr/>
        </p:nvSpPr>
        <p:spPr>
          <a:xfrm flipV="true">
            <a:off x="1028700" y="3653702"/>
            <a:ext cx="7739647" cy="0"/>
          </a:xfrm>
          <a:prstGeom prst="line">
            <a:avLst/>
          </a:prstGeom>
          <a:ln cap="flat" w="38100">
            <a:solidFill>
              <a:srgbClr val="FFFFFF"/>
            </a:solidFill>
            <a:prstDash val="solid"/>
            <a:headEnd type="none" len="sm" w="sm"/>
            <a:tailEnd type="none" len="sm" w="sm"/>
          </a:ln>
        </p:spPr>
      </p:sp>
      <p:sp>
        <p:nvSpPr>
          <p:cNvPr name="Freeform 5" id="5"/>
          <p:cNvSpPr/>
          <p:nvPr/>
        </p:nvSpPr>
        <p:spPr>
          <a:xfrm flipH="false" flipV="false" rot="0">
            <a:off x="-771244" y="640654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172389" y="1582001"/>
            <a:ext cx="6846450" cy="959651"/>
          </a:xfrm>
          <a:prstGeom prst="rect">
            <a:avLst/>
          </a:prstGeom>
        </p:spPr>
        <p:txBody>
          <a:bodyPr anchor="t" rtlCol="false" tIns="0" lIns="0" bIns="0" rIns="0">
            <a:spAutoFit/>
          </a:bodyPr>
          <a:lstStyle/>
          <a:p>
            <a:pPr algn="l">
              <a:lnSpc>
                <a:spcPts val="7646"/>
              </a:lnSpc>
            </a:pPr>
            <a:r>
              <a:rPr lang="en-US" sz="6267">
                <a:solidFill>
                  <a:srgbClr val="FFDE59"/>
                </a:solidFill>
                <a:latin typeface="Anton"/>
                <a:ea typeface="Anton"/>
                <a:cs typeface="Anton"/>
                <a:sym typeface="Anton"/>
              </a:rPr>
              <a:t>PARTE 4:</a:t>
            </a:r>
          </a:p>
        </p:txBody>
      </p:sp>
      <p:sp>
        <p:nvSpPr>
          <p:cNvPr name="TextBox 7" id="7"/>
          <p:cNvSpPr txBox="true"/>
          <p:nvPr/>
        </p:nvSpPr>
        <p:spPr>
          <a:xfrm rot="0">
            <a:off x="1172389" y="2589277"/>
            <a:ext cx="7739647" cy="959651"/>
          </a:xfrm>
          <a:prstGeom prst="rect">
            <a:avLst/>
          </a:prstGeom>
        </p:spPr>
        <p:txBody>
          <a:bodyPr anchor="t" rtlCol="false" tIns="0" lIns="0" bIns="0" rIns="0">
            <a:spAutoFit/>
          </a:bodyPr>
          <a:lstStyle/>
          <a:p>
            <a:pPr algn="l">
              <a:lnSpc>
                <a:spcPts val="7646"/>
              </a:lnSpc>
            </a:pPr>
            <a:r>
              <a:rPr lang="en-US" sz="6267">
                <a:solidFill>
                  <a:srgbClr val="FFFFFF"/>
                </a:solidFill>
                <a:latin typeface="Anton"/>
                <a:ea typeface="Anton"/>
                <a:cs typeface="Anton"/>
                <a:sym typeface="Anton"/>
              </a:rPr>
              <a:t>CENTRAL MÁS CERCANA</a:t>
            </a:r>
          </a:p>
        </p:txBody>
      </p:sp>
      <p:sp>
        <p:nvSpPr>
          <p:cNvPr name="TextBox 8" id="8"/>
          <p:cNvSpPr txBox="true"/>
          <p:nvPr/>
        </p:nvSpPr>
        <p:spPr>
          <a:xfrm rot="0">
            <a:off x="1172389" y="4482410"/>
            <a:ext cx="7414169" cy="4455033"/>
          </a:xfrm>
          <a:prstGeom prst="rect">
            <a:avLst/>
          </a:prstGeom>
        </p:spPr>
        <p:txBody>
          <a:bodyPr anchor="t" rtlCol="false" tIns="0" lIns="0" bIns="0" rIns="0">
            <a:spAutoFit/>
          </a:bodyPr>
          <a:lstStyle/>
          <a:p>
            <a:pPr algn="l">
              <a:lnSpc>
                <a:spcPts val="3576"/>
              </a:lnSpc>
            </a:pPr>
            <a:r>
              <a:rPr lang="en-US" sz="2400">
                <a:solidFill>
                  <a:srgbClr val="FFFFFF"/>
                </a:solidFill>
                <a:latin typeface="Montserrat Classic"/>
                <a:ea typeface="Montserrat Classic"/>
                <a:cs typeface="Montserrat Classic"/>
                <a:sym typeface="Montserrat Classic"/>
              </a:rPr>
              <a:t>Identificar la central más cercana de una serie de centrales existentes a una central nueva que se quiere instalar y calcular la distancia.</a:t>
            </a:r>
          </a:p>
          <a:p>
            <a:pPr algn="l">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En otras palabras, calcular la distancia más corta entre pares ordenados.</a:t>
            </a:r>
          </a:p>
          <a:p>
            <a:pPr algn="l">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Decidimos implementar el </a:t>
            </a:r>
            <a:r>
              <a:rPr lang="en-US" b="true" sz="2400">
                <a:solidFill>
                  <a:srgbClr val="FFFFFF"/>
                </a:solidFill>
                <a:latin typeface="Montserrat Classic Bold"/>
                <a:ea typeface="Montserrat Classic Bold"/>
                <a:cs typeface="Montserrat Classic Bold"/>
                <a:sym typeface="Montserrat Classic Bold"/>
              </a:rPr>
              <a:t>Árbol KD </a:t>
            </a:r>
            <a:r>
              <a:rPr lang="en-US" sz="2400">
                <a:solidFill>
                  <a:srgbClr val="FFFFFF"/>
                </a:solidFill>
                <a:latin typeface="Montserrat Classic"/>
                <a:ea typeface="Montserrat Classic"/>
                <a:cs typeface="Montserrat Classic"/>
                <a:sym typeface="Montserrat Classic"/>
              </a:rPr>
              <a:t>para nuestro método para comparar y calcular las d istancias entre los pares ordenados.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grpSp>
        <p:nvGrpSpPr>
          <p:cNvPr name="Group 4" id="4"/>
          <p:cNvGrpSpPr/>
          <p:nvPr/>
        </p:nvGrpSpPr>
        <p:grpSpPr>
          <a:xfrm rot="0">
            <a:off x="-1079530" y="3890764"/>
            <a:ext cx="8101436" cy="810143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sp>
        <p:nvSpPr>
          <p:cNvPr name="AutoShape 6" id="6"/>
          <p:cNvSpPr/>
          <p:nvPr/>
        </p:nvSpPr>
        <p:spPr>
          <a:xfrm>
            <a:off x="927462" y="2179674"/>
            <a:ext cx="6492240" cy="0"/>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927462" y="6064638"/>
            <a:ext cx="15298978" cy="3193662"/>
          </a:xfrm>
          <a:custGeom>
            <a:avLst/>
            <a:gdLst/>
            <a:ahLst/>
            <a:cxnLst/>
            <a:rect r="r" b="b" t="t" l="l"/>
            <a:pathLst>
              <a:path h="3193662" w="15298978">
                <a:moveTo>
                  <a:pt x="0" y="0"/>
                </a:moveTo>
                <a:lnTo>
                  <a:pt x="15298978" y="0"/>
                </a:lnTo>
                <a:lnTo>
                  <a:pt x="15298978" y="3193662"/>
                </a:lnTo>
                <a:lnTo>
                  <a:pt x="0" y="3193662"/>
                </a:lnTo>
                <a:lnTo>
                  <a:pt x="0" y="0"/>
                </a:lnTo>
                <a:close/>
              </a:path>
            </a:pathLst>
          </a:custGeom>
          <a:blipFill>
            <a:blip r:embed="rId2"/>
            <a:stretch>
              <a:fillRect l="0" t="0" r="0" b="0"/>
            </a:stretch>
          </a:blipFill>
        </p:spPr>
      </p:sp>
      <p:sp>
        <p:nvSpPr>
          <p:cNvPr name="TextBox 8" id="8"/>
          <p:cNvSpPr txBox="true"/>
          <p:nvPr/>
        </p:nvSpPr>
        <p:spPr>
          <a:xfrm rot="0">
            <a:off x="927462" y="1019175"/>
            <a:ext cx="7030591" cy="984209"/>
          </a:xfrm>
          <a:prstGeom prst="rect">
            <a:avLst/>
          </a:prstGeom>
        </p:spPr>
        <p:txBody>
          <a:bodyPr anchor="t" rtlCol="false" tIns="0" lIns="0" bIns="0" rIns="0">
            <a:spAutoFit/>
          </a:bodyPr>
          <a:lstStyle/>
          <a:p>
            <a:pPr algn="l">
              <a:lnSpc>
                <a:spcPts val="7852"/>
              </a:lnSpc>
            </a:pPr>
            <a:r>
              <a:rPr lang="en-US" sz="6436">
                <a:solidFill>
                  <a:srgbClr val="FFFFFF"/>
                </a:solidFill>
                <a:latin typeface="Anton"/>
                <a:ea typeface="Anton"/>
                <a:cs typeface="Anton"/>
                <a:sym typeface="Anton"/>
              </a:rPr>
              <a:t>ÁRBOL KD</a:t>
            </a:r>
          </a:p>
        </p:txBody>
      </p:sp>
      <p:sp>
        <p:nvSpPr>
          <p:cNvPr name="TextBox 9" id="9"/>
          <p:cNvSpPr txBox="true"/>
          <p:nvPr/>
        </p:nvSpPr>
        <p:spPr>
          <a:xfrm rot="0">
            <a:off x="1028700" y="2766177"/>
            <a:ext cx="15197740" cy="2664333"/>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Para aplicar la estructura de datos KDTree en nuestro algoritmo primero tenemos que crear el </a:t>
            </a:r>
            <a:r>
              <a:rPr lang="en-US" sz="2400" b="true">
                <a:solidFill>
                  <a:srgbClr val="FFFFFF"/>
                </a:solidFill>
                <a:latin typeface="Montserrat Classic Bold"/>
                <a:ea typeface="Montserrat Classic Bold"/>
                <a:cs typeface="Montserrat Classic Bold"/>
                <a:sym typeface="Montserrat Classic Bold"/>
              </a:rPr>
              <a:t>árbol</a:t>
            </a:r>
            <a:r>
              <a:rPr lang="en-US" sz="2400">
                <a:solidFill>
                  <a:srgbClr val="FFFFFF"/>
                </a:solidFill>
                <a:latin typeface="Montserrat Classic"/>
                <a:ea typeface="Montserrat Classic"/>
                <a:cs typeface="Montserrat Classic"/>
                <a:sym typeface="Montserrat Classic"/>
              </a:rPr>
              <a:t> de acuerdo a las </a:t>
            </a:r>
            <a:r>
              <a:rPr lang="en-US" b="true" sz="2400" u="sng">
                <a:solidFill>
                  <a:srgbClr val="FFFFFF"/>
                </a:solidFill>
                <a:latin typeface="Montserrat Classic Bold"/>
                <a:ea typeface="Montserrat Classic Bold"/>
                <a:cs typeface="Montserrat Classic Bold"/>
                <a:sym typeface="Montserrat Classic Bold"/>
              </a:rPr>
              <a:t>centrales existentes</a:t>
            </a:r>
            <a:r>
              <a:rPr lang="en-US" sz="2400">
                <a:solidFill>
                  <a:srgbClr val="FFFFFF"/>
                </a:solidFill>
                <a:latin typeface="Montserrat Classic"/>
                <a:ea typeface="Montserrat Classic"/>
                <a:cs typeface="Montserrat Classic"/>
                <a:sym typeface="Montserrat Classic"/>
              </a:rPr>
              <a:t>, para que cuando busquemos la distencia mínima simplemente haga el descenso en el árbol.</a:t>
            </a:r>
          </a:p>
          <a:p>
            <a:pPr algn="just">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Posteriormente se recupera la distancia y el índice y la distancia mínima respecto a la nueva central para posteriormente obtener las coordenadas de la central y terminar.</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grpSp>
        <p:nvGrpSpPr>
          <p:cNvPr name="Group 4" id="4"/>
          <p:cNvGrpSpPr/>
          <p:nvPr/>
        </p:nvGrpSpPr>
        <p:grpSpPr>
          <a:xfrm rot="0">
            <a:off x="-1079530" y="3890764"/>
            <a:ext cx="8101436" cy="810143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sp>
        <p:nvSpPr>
          <p:cNvPr name="AutoShape 6" id="6"/>
          <p:cNvSpPr/>
          <p:nvPr/>
        </p:nvSpPr>
        <p:spPr>
          <a:xfrm>
            <a:off x="1062787" y="2179674"/>
            <a:ext cx="6492240" cy="0"/>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1028700" y="3522098"/>
            <a:ext cx="6693080" cy="1398287"/>
          </a:xfrm>
          <a:custGeom>
            <a:avLst/>
            <a:gdLst/>
            <a:ahLst/>
            <a:cxnLst/>
            <a:rect r="r" b="b" t="t" l="l"/>
            <a:pathLst>
              <a:path h="1398287" w="6693080">
                <a:moveTo>
                  <a:pt x="0" y="0"/>
                </a:moveTo>
                <a:lnTo>
                  <a:pt x="6693080" y="0"/>
                </a:lnTo>
                <a:lnTo>
                  <a:pt x="6693080" y="1398287"/>
                </a:lnTo>
                <a:lnTo>
                  <a:pt x="0" y="1398287"/>
                </a:lnTo>
                <a:lnTo>
                  <a:pt x="0" y="0"/>
                </a:lnTo>
                <a:close/>
              </a:path>
            </a:pathLst>
          </a:custGeom>
          <a:blipFill>
            <a:blip r:embed="rId2"/>
            <a:stretch>
              <a:fillRect l="-685" t="0" r="-2062" b="0"/>
            </a:stretch>
          </a:blipFill>
        </p:spPr>
      </p:sp>
      <p:sp>
        <p:nvSpPr>
          <p:cNvPr name="Freeform 8" id="8"/>
          <p:cNvSpPr/>
          <p:nvPr/>
        </p:nvSpPr>
        <p:spPr>
          <a:xfrm flipH="false" flipV="false" rot="0">
            <a:off x="1028700" y="5380438"/>
            <a:ext cx="6693080" cy="1290078"/>
          </a:xfrm>
          <a:custGeom>
            <a:avLst/>
            <a:gdLst/>
            <a:ahLst/>
            <a:cxnLst/>
            <a:rect r="r" b="b" t="t" l="l"/>
            <a:pathLst>
              <a:path h="1290078" w="6693080">
                <a:moveTo>
                  <a:pt x="0" y="0"/>
                </a:moveTo>
                <a:lnTo>
                  <a:pt x="6693080" y="0"/>
                </a:lnTo>
                <a:lnTo>
                  <a:pt x="6693080" y="1290079"/>
                </a:lnTo>
                <a:lnTo>
                  <a:pt x="0" y="1290079"/>
                </a:lnTo>
                <a:lnTo>
                  <a:pt x="0" y="0"/>
                </a:lnTo>
                <a:close/>
              </a:path>
            </a:pathLst>
          </a:custGeom>
          <a:blipFill>
            <a:blip r:embed="rId3"/>
            <a:stretch>
              <a:fillRect l="0" t="0" r="0" b="0"/>
            </a:stretch>
          </a:blipFill>
        </p:spPr>
      </p:sp>
      <p:sp>
        <p:nvSpPr>
          <p:cNvPr name="Freeform 9" id="9"/>
          <p:cNvSpPr/>
          <p:nvPr/>
        </p:nvSpPr>
        <p:spPr>
          <a:xfrm flipH="false" flipV="false" rot="0">
            <a:off x="1028700" y="7127717"/>
            <a:ext cx="6693080" cy="1304360"/>
          </a:xfrm>
          <a:custGeom>
            <a:avLst/>
            <a:gdLst/>
            <a:ahLst/>
            <a:cxnLst/>
            <a:rect r="r" b="b" t="t" l="l"/>
            <a:pathLst>
              <a:path h="1304360" w="6693080">
                <a:moveTo>
                  <a:pt x="0" y="0"/>
                </a:moveTo>
                <a:lnTo>
                  <a:pt x="6693080" y="0"/>
                </a:lnTo>
                <a:lnTo>
                  <a:pt x="6693080" y="1304360"/>
                </a:lnTo>
                <a:lnTo>
                  <a:pt x="0" y="1304360"/>
                </a:lnTo>
                <a:lnTo>
                  <a:pt x="0" y="0"/>
                </a:lnTo>
                <a:close/>
              </a:path>
            </a:pathLst>
          </a:custGeom>
          <a:blipFill>
            <a:blip r:embed="rId4"/>
            <a:stretch>
              <a:fillRect l="0" t="0" r="0" b="0"/>
            </a:stretch>
          </a:blipFill>
        </p:spPr>
      </p:sp>
      <p:sp>
        <p:nvSpPr>
          <p:cNvPr name="TextBox 10" id="10"/>
          <p:cNvSpPr txBox="true"/>
          <p:nvPr/>
        </p:nvSpPr>
        <p:spPr>
          <a:xfrm rot="0">
            <a:off x="1062787" y="1019175"/>
            <a:ext cx="7030591" cy="984209"/>
          </a:xfrm>
          <a:prstGeom prst="rect">
            <a:avLst/>
          </a:prstGeom>
        </p:spPr>
        <p:txBody>
          <a:bodyPr anchor="t" rtlCol="false" tIns="0" lIns="0" bIns="0" rIns="0">
            <a:spAutoFit/>
          </a:bodyPr>
          <a:lstStyle/>
          <a:p>
            <a:pPr algn="l">
              <a:lnSpc>
                <a:spcPts val="7852"/>
              </a:lnSpc>
            </a:pPr>
            <a:r>
              <a:rPr lang="en-US" sz="6436">
                <a:solidFill>
                  <a:srgbClr val="FFFFFF"/>
                </a:solidFill>
                <a:latin typeface="Anton"/>
                <a:ea typeface="Anton"/>
                <a:cs typeface="Anton"/>
                <a:sym typeface="Anton"/>
              </a:rPr>
              <a:t>RESULTADOS</a:t>
            </a:r>
          </a:p>
        </p:txBody>
      </p:sp>
      <p:sp>
        <p:nvSpPr>
          <p:cNvPr name="TextBox 11" id="11"/>
          <p:cNvSpPr txBox="true"/>
          <p:nvPr/>
        </p:nvSpPr>
        <p:spPr>
          <a:xfrm rot="0">
            <a:off x="8592003" y="3610521"/>
            <a:ext cx="7999552" cy="1321308"/>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Se muestra qué coordenadas es la de la central más cercana y la distancia de acuerdo a la central nueva, en este caso (325, 200)</a:t>
            </a:r>
          </a:p>
        </p:txBody>
      </p:sp>
      <p:sp>
        <p:nvSpPr>
          <p:cNvPr name="TextBox 12" id="12"/>
          <p:cNvSpPr txBox="true"/>
          <p:nvPr/>
        </p:nvSpPr>
        <p:spPr>
          <a:xfrm rot="0">
            <a:off x="8592003" y="5261751"/>
            <a:ext cx="7999552" cy="3112008"/>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¿Su complejidad?</a:t>
            </a:r>
          </a:p>
          <a:p>
            <a:pPr algn="just">
              <a:lnSpc>
                <a:spcPts val="3576"/>
              </a:lnSpc>
            </a:pPr>
            <a:r>
              <a:rPr lang="en-US" sz="2400">
                <a:solidFill>
                  <a:srgbClr val="FFFFFF"/>
                </a:solidFill>
                <a:latin typeface="Montserrat Classic"/>
                <a:ea typeface="Montserrat Classic"/>
                <a:cs typeface="Montserrat Classic"/>
                <a:sym typeface="Montserrat Classic"/>
              </a:rPr>
              <a:t>O(log n) para el caso promedio, ¿por qué promedio? porque si el árbol no se encuentra bien distribuido podría escalar a una complejidad O(n) en el peor de los casos. Pero debido a la comportamiento y la herramienta del KDTree es por eso que la complejidad se mantiene en O(log 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3">
              <a:alphaModFix amt="31999"/>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850257" y="1110158"/>
            <a:ext cx="10587486" cy="2235206"/>
          </a:xfrm>
          <a:prstGeom prst="rect">
            <a:avLst/>
          </a:prstGeom>
        </p:spPr>
        <p:txBody>
          <a:bodyPr anchor="t" rtlCol="false" tIns="0" lIns="0" bIns="0" rIns="0">
            <a:spAutoFit/>
          </a:bodyPr>
          <a:lstStyle/>
          <a:p>
            <a:pPr algn="ctr">
              <a:lnSpc>
                <a:spcPts val="18291"/>
              </a:lnSpc>
              <a:spcBef>
                <a:spcPct val="0"/>
              </a:spcBef>
            </a:pPr>
            <a:r>
              <a:rPr lang="en-US" sz="13065">
                <a:solidFill>
                  <a:srgbClr val="FFFFFF"/>
                </a:solidFill>
                <a:latin typeface="Anton"/>
                <a:ea typeface="Anton"/>
                <a:cs typeface="Anton"/>
                <a:sym typeface="Anton"/>
              </a:rPr>
              <a:t>REFERENCIAS</a:t>
            </a:r>
          </a:p>
        </p:txBody>
      </p:sp>
      <p:sp>
        <p:nvSpPr>
          <p:cNvPr name="TextBox 5" id="5"/>
          <p:cNvSpPr txBox="true"/>
          <p:nvPr/>
        </p:nvSpPr>
        <p:spPr>
          <a:xfrm rot="0">
            <a:off x="2406779" y="3861730"/>
            <a:ext cx="13474443" cy="5067462"/>
          </a:xfrm>
          <a:prstGeom prst="rect">
            <a:avLst/>
          </a:prstGeom>
        </p:spPr>
        <p:txBody>
          <a:bodyPr anchor="t" rtlCol="false" tIns="0" lIns="0" bIns="0" rIns="0">
            <a:spAutoFit/>
          </a:bodyPr>
          <a:lstStyle/>
          <a:p>
            <a:pPr algn="l">
              <a:lnSpc>
                <a:spcPts val="3141"/>
              </a:lnSpc>
            </a:pPr>
            <a:r>
              <a:rPr lang="en-US" sz="2243">
                <a:solidFill>
                  <a:srgbClr val="FFFFFF"/>
                </a:solidFill>
                <a:latin typeface="Montserrat"/>
                <a:ea typeface="Montserrat"/>
                <a:cs typeface="Montserrat"/>
                <a:sym typeface="Montserrat"/>
              </a:rPr>
              <a:t>Das, A. (2023, marzo 23). How to perform Edmonds-Karp on a graph. DEV Community. </a:t>
            </a:r>
            <a:r>
              <a:rPr lang="en-US" sz="2243" u="sng">
                <a:solidFill>
                  <a:srgbClr val="FFFFFF"/>
                </a:solidFill>
                <a:latin typeface="Montserrat"/>
                <a:ea typeface="Montserrat"/>
                <a:cs typeface="Montserrat"/>
                <a:sym typeface="Montserrat"/>
                <a:hlinkClick r:id="rId5" tooltip="https://dev.to/ananddas/how-to-perform-edmonds-karp-on-a-graph-i51"/>
              </a:rPr>
              <a:t>https://dev.to/ananddas/how-to-perform-edmonds-karp-on-a-graph-i51</a:t>
            </a:r>
            <a:r>
              <a:rPr lang="en-US" sz="2243">
                <a:solidFill>
                  <a:srgbClr val="FFFFFF"/>
                </a:solidFill>
                <a:latin typeface="Montserrat"/>
                <a:ea typeface="Montserrat"/>
                <a:cs typeface="Montserrat"/>
                <a:sym typeface="Montserrat"/>
              </a:rPr>
              <a:t> </a:t>
            </a:r>
          </a:p>
          <a:p>
            <a:pPr algn="l">
              <a:lnSpc>
                <a:spcPts val="3141"/>
              </a:lnSpc>
            </a:pPr>
            <a:r>
              <a:rPr lang="en-US" sz="2243">
                <a:solidFill>
                  <a:srgbClr val="FFFFFF"/>
                </a:solidFill>
                <a:latin typeface="Montserrat"/>
                <a:ea typeface="Montserrat"/>
                <a:cs typeface="Montserrat"/>
                <a:sym typeface="Montserrat"/>
              </a:rPr>
              <a:t>GeeksforGeeks. (2023, June 13). Search and Insertion in K Dimensional tree. GeeksforGeeks. </a:t>
            </a:r>
            <a:r>
              <a:rPr lang="en-US" sz="2243" u="sng">
                <a:solidFill>
                  <a:srgbClr val="FFFFFF"/>
                </a:solidFill>
                <a:latin typeface="Montserrat"/>
                <a:ea typeface="Montserrat"/>
                <a:cs typeface="Montserrat"/>
                <a:sym typeface="Montserrat"/>
                <a:hlinkClick r:id="rId6" tooltip="https://www.geeksforgeeks.org/search-and-insertion-in-k-dimensional-tree/"/>
              </a:rPr>
              <a:t>https://www.geeksforgeeks.org/search-and-insertion-in-k-dimensional-tree/</a:t>
            </a:r>
            <a:r>
              <a:rPr lang="en-US" sz="2243">
                <a:solidFill>
                  <a:srgbClr val="FFFFFF"/>
                </a:solidFill>
                <a:latin typeface="Montserrat"/>
                <a:ea typeface="Montserrat"/>
                <a:cs typeface="Montserrat"/>
                <a:sym typeface="Montserrat"/>
              </a:rPr>
              <a:t> </a:t>
            </a:r>
          </a:p>
          <a:p>
            <a:pPr algn="l">
              <a:lnSpc>
                <a:spcPts val="3141"/>
              </a:lnSpc>
            </a:pPr>
            <a:r>
              <a:rPr lang="en-US" sz="2243">
                <a:solidFill>
                  <a:srgbClr val="FFFFFF"/>
                </a:solidFill>
                <a:latin typeface="Montserrat"/>
                <a:ea typeface="Montserrat"/>
                <a:cs typeface="Montserrat"/>
                <a:sym typeface="Montserrat"/>
              </a:rPr>
              <a:t>GeeksforGeeks. (2024, octubre 26). Prim’s Algorithm for Minimum Spanning Tree (MST). GeeksforGeeks. </a:t>
            </a:r>
            <a:r>
              <a:rPr lang="en-US" sz="2243" u="sng">
                <a:solidFill>
                  <a:srgbClr val="FFFFFF"/>
                </a:solidFill>
                <a:latin typeface="Montserrat"/>
                <a:ea typeface="Montserrat"/>
                <a:cs typeface="Montserrat"/>
                <a:sym typeface="Montserrat"/>
                <a:hlinkClick r:id="rId7" tooltip="https://www.geeksforgeeks.org/prims-minimum-spanning-tree-mst-greedy-algo-5/"/>
              </a:rPr>
              <a:t>https://www.geeksforgeeks.org/prims-minimum-spanning-tree-mst-greedy-algo-5/</a:t>
            </a:r>
            <a:r>
              <a:rPr lang="en-US" sz="2243">
                <a:solidFill>
                  <a:srgbClr val="FFFFFF"/>
                </a:solidFill>
                <a:latin typeface="Montserrat"/>
                <a:ea typeface="Montserrat"/>
                <a:cs typeface="Montserrat"/>
                <a:sym typeface="Montserrat"/>
              </a:rPr>
              <a:t> </a:t>
            </a:r>
          </a:p>
          <a:p>
            <a:pPr algn="l">
              <a:lnSpc>
                <a:spcPts val="3141"/>
              </a:lnSpc>
            </a:pPr>
            <a:r>
              <a:rPr lang="en-US" sz="2243">
                <a:solidFill>
                  <a:srgbClr val="FFFFFF"/>
                </a:solidFill>
                <a:latin typeface="Montserrat"/>
                <a:ea typeface="Montserrat"/>
                <a:cs typeface="Montserrat"/>
                <a:sym typeface="Montserrat"/>
              </a:rPr>
              <a:t>KDTree. (s. f.). Scikit-learn. </a:t>
            </a:r>
            <a:r>
              <a:rPr lang="en-US" sz="2243" u="sng">
                <a:solidFill>
                  <a:srgbClr val="FFFFFF"/>
                </a:solidFill>
                <a:latin typeface="Montserrat"/>
                <a:ea typeface="Montserrat"/>
                <a:cs typeface="Montserrat"/>
                <a:sym typeface="Montserrat"/>
                <a:hlinkClick r:id="rId8" tooltip="https://scikit-learn.org/1.5/modules/generated/sklearn.neighbors.KDTree.html"/>
              </a:rPr>
              <a:t>https://scikit-learn.org/1.5/modules/generated/sklearn.neighbors.KDTree.html</a:t>
            </a:r>
          </a:p>
          <a:p>
            <a:pPr algn="l">
              <a:lnSpc>
                <a:spcPts val="3141"/>
              </a:lnSpc>
            </a:pPr>
            <a:r>
              <a:rPr lang="en-US" sz="2243">
                <a:solidFill>
                  <a:srgbClr val="FFFFFF"/>
                </a:solidFill>
                <a:latin typeface="Montserrat"/>
                <a:ea typeface="Montserrat"/>
                <a:cs typeface="Montserrat"/>
                <a:sym typeface="Montserrat"/>
              </a:rPr>
              <a:t>Ruedas, I. M. &amp;. L. (2021, diciembre 29). Algoritmo de Floyd-Warshall. Análisis e implementación | by Ingrid Mendoza &amp; Luisa Ruedas | Análisis de algoritmos. Medium. </a:t>
            </a:r>
            <a:r>
              <a:rPr lang="en-US" sz="2243" u="sng">
                <a:solidFill>
                  <a:srgbClr val="FFFFFF"/>
                </a:solidFill>
                <a:latin typeface="Montserrat"/>
                <a:ea typeface="Montserrat"/>
                <a:cs typeface="Montserrat"/>
                <a:sym typeface="Montserrat"/>
                <a:hlinkClick r:id="rId9" tooltip="https://medium.com/algoritmo-floyd-warshall/algoritmo-de-floyd-warshall-e1fd1a900d8"/>
              </a:rPr>
              <a:t>https://medium.com/algoritmo-floyd-warshall/algoritmo-de-floyd-warshall-e1fd1a900d8</a:t>
            </a:r>
            <a:r>
              <a:rPr lang="en-US" sz="2243">
                <a:solidFill>
                  <a:srgbClr val="FFFFFF"/>
                </a:solidFill>
                <a:latin typeface="Montserrat"/>
                <a:ea typeface="Montserrat"/>
                <a:cs typeface="Montserrat"/>
                <a:sym typeface="Montserrat"/>
              </a:rPr>
              <a:t> </a:t>
            </a:r>
          </a:p>
          <a:p>
            <a:pPr algn="l">
              <a:lnSpc>
                <a:spcPts val="3141"/>
              </a:lnSpc>
            </a:pPr>
            <a:r>
              <a:rPr lang="en-US" sz="2243">
                <a:solidFill>
                  <a:srgbClr val="FFFFFF"/>
                </a:solidFill>
                <a:latin typeface="Montserrat"/>
                <a:ea typeface="Montserrat"/>
                <a:cs typeface="Montserrat"/>
                <a:sym typeface="Montserrat"/>
              </a:rPr>
              <a:t>W3Schools.com. (s.f.). </a:t>
            </a:r>
            <a:r>
              <a:rPr lang="en-US" sz="2243" u="sng">
                <a:solidFill>
                  <a:srgbClr val="FFFFFF"/>
                </a:solidFill>
                <a:latin typeface="Montserrat"/>
                <a:ea typeface="Montserrat"/>
                <a:cs typeface="Montserrat"/>
                <a:sym typeface="Montserrat"/>
                <a:hlinkClick r:id="rId10" tooltip="https://www.w3schools.com/dsa/dsa_algo_graphs_edmondskarp.php"/>
              </a:rPr>
              <a:t>https://www.w3schools.com/dsa/dsa_algo_graphs_edmondskarp.php</a:t>
            </a:r>
            <a:r>
              <a:rPr lang="en-US" sz="2243">
                <a:solidFill>
                  <a:srgbClr val="FFFFFF"/>
                </a:solidFill>
                <a:latin typeface="Montserrat"/>
                <a:ea typeface="Montserrat"/>
                <a:cs typeface="Montserrat"/>
                <a:sym typeface="Montserrat"/>
              </a:rPr>
              <a:t>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9745105" y="0"/>
            <a:ext cx="8561945" cy="10287000"/>
            <a:chOff x="0" y="0"/>
            <a:chExt cx="11415927" cy="13716000"/>
          </a:xfrm>
        </p:grpSpPr>
        <p:pic>
          <p:nvPicPr>
            <p:cNvPr name="Picture 3" id="3"/>
            <p:cNvPicPr>
              <a:picLocks noChangeAspect="true"/>
            </p:cNvPicPr>
            <p:nvPr/>
          </p:nvPicPr>
          <p:blipFill>
            <a:blip r:embed="rId2"/>
            <a:srcRect l="22273" t="0" r="22273" b="0"/>
            <a:stretch>
              <a:fillRect/>
            </a:stretch>
          </p:blipFill>
          <p:spPr>
            <a:xfrm flipH="false" flipV="false">
              <a:off x="0" y="0"/>
              <a:ext cx="11415927" cy="13716000"/>
            </a:xfrm>
            <a:prstGeom prst="rect">
              <a:avLst/>
            </a:prstGeom>
          </p:spPr>
        </p:pic>
      </p:grpSp>
      <p:sp>
        <p:nvSpPr>
          <p:cNvPr name="AutoShape 4" id="4"/>
          <p:cNvSpPr/>
          <p:nvPr/>
        </p:nvSpPr>
        <p:spPr>
          <a:xfrm flipV="true">
            <a:off x="1028700" y="3206027"/>
            <a:ext cx="7739647" cy="0"/>
          </a:xfrm>
          <a:prstGeom prst="line">
            <a:avLst/>
          </a:prstGeom>
          <a:ln cap="flat" w="38100">
            <a:solidFill>
              <a:srgbClr val="FFFFFF"/>
            </a:solidFill>
            <a:prstDash val="solid"/>
            <a:headEnd type="none" len="sm" w="sm"/>
            <a:tailEnd type="none" len="sm" w="sm"/>
          </a:ln>
        </p:spPr>
      </p:sp>
      <p:sp>
        <p:nvSpPr>
          <p:cNvPr name="Freeform 5" id="5"/>
          <p:cNvSpPr/>
          <p:nvPr/>
        </p:nvSpPr>
        <p:spPr>
          <a:xfrm flipH="false" flipV="false" rot="0">
            <a:off x="-771244" y="640654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172389" y="1134326"/>
            <a:ext cx="6846450" cy="959651"/>
          </a:xfrm>
          <a:prstGeom prst="rect">
            <a:avLst/>
          </a:prstGeom>
        </p:spPr>
        <p:txBody>
          <a:bodyPr anchor="t" rtlCol="false" tIns="0" lIns="0" bIns="0" rIns="0">
            <a:spAutoFit/>
          </a:bodyPr>
          <a:lstStyle/>
          <a:p>
            <a:pPr algn="l">
              <a:lnSpc>
                <a:spcPts val="7646"/>
              </a:lnSpc>
            </a:pPr>
            <a:r>
              <a:rPr lang="en-US" sz="6267">
                <a:solidFill>
                  <a:srgbClr val="FFDE59"/>
                </a:solidFill>
                <a:latin typeface="Anton"/>
                <a:ea typeface="Anton"/>
                <a:cs typeface="Anton"/>
                <a:sym typeface="Anton"/>
              </a:rPr>
              <a:t>PARTE 1:</a:t>
            </a:r>
          </a:p>
        </p:txBody>
      </p:sp>
      <p:sp>
        <p:nvSpPr>
          <p:cNvPr name="TextBox 7" id="7"/>
          <p:cNvSpPr txBox="true"/>
          <p:nvPr/>
        </p:nvSpPr>
        <p:spPr>
          <a:xfrm rot="0">
            <a:off x="1172389" y="2141602"/>
            <a:ext cx="7739647" cy="959651"/>
          </a:xfrm>
          <a:prstGeom prst="rect">
            <a:avLst/>
          </a:prstGeom>
        </p:spPr>
        <p:txBody>
          <a:bodyPr anchor="t" rtlCol="false" tIns="0" lIns="0" bIns="0" rIns="0">
            <a:spAutoFit/>
          </a:bodyPr>
          <a:lstStyle/>
          <a:p>
            <a:pPr algn="l">
              <a:lnSpc>
                <a:spcPts val="7646"/>
              </a:lnSpc>
            </a:pPr>
            <a:r>
              <a:rPr lang="en-US" sz="6267">
                <a:solidFill>
                  <a:srgbClr val="FFFFFF"/>
                </a:solidFill>
                <a:latin typeface="Anton"/>
                <a:ea typeface="Anton"/>
                <a:cs typeface="Anton"/>
                <a:sym typeface="Anton"/>
              </a:rPr>
              <a:t>CABLEO ÓPTIMO</a:t>
            </a:r>
          </a:p>
        </p:txBody>
      </p:sp>
      <p:sp>
        <p:nvSpPr>
          <p:cNvPr name="TextBox 8" id="8"/>
          <p:cNvSpPr txBox="true"/>
          <p:nvPr/>
        </p:nvSpPr>
        <p:spPr>
          <a:xfrm rot="0">
            <a:off x="1172389" y="3698020"/>
            <a:ext cx="7414169" cy="5350383"/>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Calcular la forma óptima de conectar colonias de un </a:t>
            </a:r>
            <a:r>
              <a:rPr lang="en-US" sz="2400" b="true">
                <a:solidFill>
                  <a:srgbClr val="FFFFFF"/>
                </a:solidFill>
                <a:latin typeface="Montserrat Classic Bold"/>
                <a:ea typeface="Montserrat Classic Bold"/>
                <a:cs typeface="Montserrat Classic Bold"/>
                <a:sym typeface="Montserrat Classic Bold"/>
              </a:rPr>
              <a:t>grafo ponderado no dirigido </a:t>
            </a:r>
            <a:r>
              <a:rPr lang="en-US" sz="2400">
                <a:solidFill>
                  <a:srgbClr val="FFFFFF"/>
                </a:solidFill>
                <a:latin typeface="Montserrat Classic"/>
                <a:ea typeface="Montserrat Classic"/>
                <a:cs typeface="Montserrat Classic"/>
                <a:sym typeface="Montserrat Classic"/>
              </a:rPr>
              <a:t>representando las distancias entre distintas colonias (nodos).</a:t>
            </a:r>
          </a:p>
          <a:p>
            <a:pPr algn="just">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En otras palabras, buscamos identificar la </a:t>
            </a:r>
            <a:r>
              <a:rPr lang="en-US" sz="2400" b="true">
                <a:solidFill>
                  <a:srgbClr val="FFFFFF"/>
                </a:solidFill>
                <a:latin typeface="Montserrat Classic Bold"/>
                <a:ea typeface="Montserrat Classic Bold"/>
                <a:cs typeface="Montserrat Classic Bold"/>
                <a:sym typeface="Montserrat Classic Bold"/>
              </a:rPr>
              <a:t>distancia más corta entre pares de nodos</a:t>
            </a:r>
            <a:r>
              <a:rPr lang="en-US" sz="2400">
                <a:solidFill>
                  <a:srgbClr val="FFFFFF"/>
                </a:solidFill>
                <a:latin typeface="Montserrat Classic"/>
                <a:ea typeface="Montserrat Classic"/>
                <a:cs typeface="Montserrat Classic"/>
                <a:sym typeface="Montserrat Classic"/>
              </a:rPr>
              <a:t> de un grafo no dirigido.</a:t>
            </a:r>
          </a:p>
          <a:p>
            <a:pPr algn="just">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Decidimos implementar el algoritmo </a:t>
            </a:r>
            <a:r>
              <a:rPr lang="en-US" b="true" sz="2400">
                <a:solidFill>
                  <a:srgbClr val="FFFFFF"/>
                </a:solidFill>
                <a:latin typeface="Montserrat Classic Bold"/>
                <a:ea typeface="Montserrat Classic Bold"/>
                <a:cs typeface="Montserrat Classic Bold"/>
                <a:sym typeface="Montserrat Classic Bold"/>
              </a:rPr>
              <a:t>Floyd-Warshall</a:t>
            </a:r>
            <a:r>
              <a:rPr lang="en-US" sz="2400">
                <a:solidFill>
                  <a:srgbClr val="FFFFFF"/>
                </a:solidFill>
                <a:latin typeface="Montserrat Classic"/>
                <a:ea typeface="Montserrat Classic"/>
                <a:cs typeface="Montserrat Classic"/>
                <a:sym typeface="Montserrat Classic"/>
              </a:rPr>
              <a:t> para nuestro método de identificar las distancias más cortas.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grpSp>
        <p:nvGrpSpPr>
          <p:cNvPr name="Group 4" id="4"/>
          <p:cNvGrpSpPr/>
          <p:nvPr/>
        </p:nvGrpSpPr>
        <p:grpSpPr>
          <a:xfrm rot="0">
            <a:off x="-1079530" y="3890764"/>
            <a:ext cx="8101436" cy="810143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sp>
        <p:nvSpPr>
          <p:cNvPr name="AutoShape 6" id="6"/>
          <p:cNvSpPr/>
          <p:nvPr/>
        </p:nvSpPr>
        <p:spPr>
          <a:xfrm>
            <a:off x="1028700" y="2179674"/>
            <a:ext cx="6492240" cy="0"/>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5958041" y="4847408"/>
            <a:ext cx="11301259" cy="4407491"/>
          </a:xfrm>
          <a:custGeom>
            <a:avLst/>
            <a:gdLst/>
            <a:ahLst/>
            <a:cxnLst/>
            <a:rect r="r" b="b" t="t" l="l"/>
            <a:pathLst>
              <a:path h="4407491" w="11301259">
                <a:moveTo>
                  <a:pt x="0" y="0"/>
                </a:moveTo>
                <a:lnTo>
                  <a:pt x="11301259" y="0"/>
                </a:lnTo>
                <a:lnTo>
                  <a:pt x="11301259" y="4407491"/>
                </a:lnTo>
                <a:lnTo>
                  <a:pt x="0" y="4407491"/>
                </a:lnTo>
                <a:lnTo>
                  <a:pt x="0" y="0"/>
                </a:lnTo>
                <a:close/>
              </a:path>
            </a:pathLst>
          </a:custGeom>
          <a:blipFill>
            <a:blip r:embed="rId2"/>
            <a:stretch>
              <a:fillRect l="0" t="0" r="0" b="0"/>
            </a:stretch>
          </a:blipFill>
        </p:spPr>
      </p:sp>
      <p:sp>
        <p:nvSpPr>
          <p:cNvPr name="TextBox 8" id="8"/>
          <p:cNvSpPr txBox="true"/>
          <p:nvPr/>
        </p:nvSpPr>
        <p:spPr>
          <a:xfrm rot="0">
            <a:off x="1028700" y="1019175"/>
            <a:ext cx="7030591" cy="984209"/>
          </a:xfrm>
          <a:prstGeom prst="rect">
            <a:avLst/>
          </a:prstGeom>
        </p:spPr>
        <p:txBody>
          <a:bodyPr anchor="t" rtlCol="false" tIns="0" lIns="0" bIns="0" rIns="0">
            <a:spAutoFit/>
          </a:bodyPr>
          <a:lstStyle/>
          <a:p>
            <a:pPr algn="l">
              <a:lnSpc>
                <a:spcPts val="7852"/>
              </a:lnSpc>
            </a:pPr>
            <a:r>
              <a:rPr lang="en-US" sz="6436">
                <a:solidFill>
                  <a:srgbClr val="FFFFFF"/>
                </a:solidFill>
                <a:latin typeface="Anton"/>
                <a:ea typeface="Anton"/>
                <a:cs typeface="Anton"/>
                <a:sym typeface="Anton"/>
              </a:rPr>
              <a:t>FLOYD-WARSHALL</a:t>
            </a:r>
          </a:p>
        </p:txBody>
      </p:sp>
      <p:sp>
        <p:nvSpPr>
          <p:cNvPr name="TextBox 9" id="9"/>
          <p:cNvSpPr txBox="true"/>
          <p:nvPr/>
        </p:nvSpPr>
        <p:spPr>
          <a:xfrm rot="0">
            <a:off x="1028700" y="2830775"/>
            <a:ext cx="16230600" cy="1321308"/>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Floyd-Warshall utiliza una copia de la matriz de adyacencia para crear una nueva matriz de distancias mínimas, donde se guardan y actualizan las comparaciones menores considerando cada combinación de nodo inicial, nodo intermedio y nodo final posible.</a:t>
            </a:r>
          </a:p>
        </p:txBody>
      </p:sp>
      <p:sp>
        <p:nvSpPr>
          <p:cNvPr name="TextBox 10" id="10"/>
          <p:cNvSpPr txBox="true"/>
          <p:nvPr/>
        </p:nvSpPr>
        <p:spPr>
          <a:xfrm rot="0">
            <a:off x="1028700" y="5912888"/>
            <a:ext cx="4547997" cy="2216658"/>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El uso de nodos intermedios permite considerar si existe un camino más corto que pasar de un nodo a otro directamente.</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grpSp>
        <p:nvGrpSpPr>
          <p:cNvPr name="Group 4" id="4"/>
          <p:cNvGrpSpPr/>
          <p:nvPr/>
        </p:nvGrpSpPr>
        <p:grpSpPr>
          <a:xfrm rot="0">
            <a:off x="-1079530" y="3890764"/>
            <a:ext cx="8101436" cy="810143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sp>
        <p:nvSpPr>
          <p:cNvPr name="AutoShape 6" id="6"/>
          <p:cNvSpPr/>
          <p:nvPr/>
        </p:nvSpPr>
        <p:spPr>
          <a:xfrm>
            <a:off x="735291" y="2179674"/>
            <a:ext cx="6492240" cy="0"/>
          </a:xfrm>
          <a:prstGeom prst="line">
            <a:avLst/>
          </a:prstGeom>
          <a:ln cap="flat" w="38100">
            <a:solidFill>
              <a:srgbClr val="FFFFFF"/>
            </a:solidFill>
            <a:prstDash val="solid"/>
            <a:headEnd type="none" len="sm" w="sm"/>
            <a:tailEnd type="none" len="sm" w="sm"/>
          </a:ln>
        </p:spPr>
      </p:sp>
      <p:sp>
        <p:nvSpPr>
          <p:cNvPr name="TextBox 7" id="7"/>
          <p:cNvSpPr txBox="true"/>
          <p:nvPr/>
        </p:nvSpPr>
        <p:spPr>
          <a:xfrm rot="0">
            <a:off x="735291" y="1019175"/>
            <a:ext cx="7030591" cy="984209"/>
          </a:xfrm>
          <a:prstGeom prst="rect">
            <a:avLst/>
          </a:prstGeom>
        </p:spPr>
        <p:txBody>
          <a:bodyPr anchor="t" rtlCol="false" tIns="0" lIns="0" bIns="0" rIns="0">
            <a:spAutoFit/>
          </a:bodyPr>
          <a:lstStyle/>
          <a:p>
            <a:pPr algn="l">
              <a:lnSpc>
                <a:spcPts val="7852"/>
              </a:lnSpc>
            </a:pPr>
            <a:r>
              <a:rPr lang="en-US" sz="6436">
                <a:solidFill>
                  <a:srgbClr val="FFFFFF"/>
                </a:solidFill>
                <a:latin typeface="Anton"/>
                <a:ea typeface="Anton"/>
                <a:cs typeface="Anton"/>
                <a:sym typeface="Anton"/>
              </a:rPr>
              <a:t>RESULTADOS</a:t>
            </a:r>
          </a:p>
        </p:txBody>
      </p:sp>
      <p:sp>
        <p:nvSpPr>
          <p:cNvPr name="TextBox 8" id="8"/>
          <p:cNvSpPr txBox="true"/>
          <p:nvPr/>
        </p:nvSpPr>
        <p:spPr>
          <a:xfrm rot="0">
            <a:off x="735291" y="3589011"/>
            <a:ext cx="1599683" cy="221665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Grafo 1</a:t>
            </a:r>
            <a:r>
              <a:rPr lang="en-US" sz="2400">
                <a:solidFill>
                  <a:srgbClr val="FFFFFF"/>
                </a:solidFill>
                <a:latin typeface="Montserrat Classic"/>
                <a:ea typeface="Montserrat Classic"/>
                <a:cs typeface="Montserrat Classic"/>
                <a:sym typeface="Montserrat Classic"/>
              </a:rPr>
              <a:t>: </a:t>
            </a:r>
          </a:p>
          <a:p>
            <a:pPr algn="l">
              <a:lnSpc>
                <a:spcPts val="3576"/>
              </a:lnSpc>
            </a:pPr>
            <a:r>
              <a:rPr lang="en-US" sz="2400">
                <a:solidFill>
                  <a:srgbClr val="FFFFFF"/>
                </a:solidFill>
                <a:latin typeface="Montserrat Classic"/>
                <a:ea typeface="Montserrat Classic"/>
                <a:cs typeface="Montserrat Classic"/>
                <a:sym typeface="Montserrat Classic"/>
              </a:rPr>
              <a:t>0 </a:t>
            </a:r>
            <a:r>
              <a:rPr lang="en-US" sz="2400" b="true">
                <a:solidFill>
                  <a:srgbClr val="FFDE59"/>
                </a:solidFill>
                <a:latin typeface="Montserrat Classic Bold"/>
                <a:ea typeface="Montserrat Classic Bold"/>
                <a:cs typeface="Montserrat Classic Bold"/>
                <a:sym typeface="Montserrat Classic Bold"/>
              </a:rPr>
              <a:t>16</a:t>
            </a:r>
            <a:r>
              <a:rPr lang="en-US" sz="2400">
                <a:solidFill>
                  <a:srgbClr val="FFFFFF"/>
                </a:solidFill>
                <a:latin typeface="Montserrat Classic"/>
                <a:ea typeface="Montserrat Classic"/>
                <a:cs typeface="Montserrat Classic"/>
                <a:sym typeface="Montserrat Classic"/>
              </a:rPr>
              <a:t> 45 </a:t>
            </a:r>
            <a:r>
              <a:rPr lang="en-US" sz="2400" b="true">
                <a:solidFill>
                  <a:srgbClr val="FFDE59"/>
                </a:solidFill>
                <a:latin typeface="Montserrat Classic Bold"/>
                <a:ea typeface="Montserrat Classic Bold"/>
                <a:cs typeface="Montserrat Classic Bold"/>
                <a:sym typeface="Montserrat Classic Bold"/>
              </a:rPr>
              <a:t>32</a:t>
            </a:r>
            <a:r>
              <a:rPr lang="en-US" sz="2400" b="true">
                <a:solidFill>
                  <a:srgbClr val="FFFFFF"/>
                </a:solidFill>
                <a:latin typeface="Montserrat Classic Bold"/>
                <a:ea typeface="Montserrat Classic Bold"/>
                <a:cs typeface="Montserrat Classic Bold"/>
                <a:sym typeface="Montserrat Classic Bold"/>
              </a:rPr>
              <a:t> </a:t>
            </a:r>
          </a:p>
          <a:p>
            <a:pPr algn="l">
              <a:lnSpc>
                <a:spcPts val="3576"/>
              </a:lnSpc>
            </a:pPr>
            <a:r>
              <a:rPr lang="en-US" sz="2400" b="true">
                <a:solidFill>
                  <a:srgbClr val="FFDE59"/>
                </a:solidFill>
                <a:latin typeface="Montserrat Classic Bold"/>
                <a:ea typeface="Montserrat Classic Bold"/>
                <a:cs typeface="Montserrat Classic Bold"/>
                <a:sym typeface="Montserrat Classic Bold"/>
              </a:rPr>
              <a:t>16</a:t>
            </a:r>
            <a:r>
              <a:rPr lang="en-US" sz="2400">
                <a:solidFill>
                  <a:srgbClr val="FFDE59"/>
                </a:solidFill>
                <a:latin typeface="Montserrat Classic"/>
                <a:ea typeface="Montserrat Classic"/>
                <a:cs typeface="Montserrat Classic"/>
                <a:sym typeface="Montserrat Classic"/>
              </a:rPr>
              <a:t> </a:t>
            </a:r>
            <a:r>
              <a:rPr lang="en-US" sz="2400">
                <a:solidFill>
                  <a:srgbClr val="FFFFFF"/>
                </a:solidFill>
                <a:latin typeface="Montserrat Classic"/>
                <a:ea typeface="Montserrat Classic"/>
                <a:cs typeface="Montserrat Classic"/>
                <a:sym typeface="Montserrat Classic"/>
              </a:rPr>
              <a:t>0 </a:t>
            </a:r>
            <a:r>
              <a:rPr lang="en-US" sz="2400" b="true">
                <a:solidFill>
                  <a:srgbClr val="FFDE59"/>
                </a:solidFill>
                <a:latin typeface="Montserrat Classic Bold"/>
                <a:ea typeface="Montserrat Classic Bold"/>
                <a:cs typeface="Montserrat Classic Bold"/>
                <a:sym typeface="Montserrat Classic Bold"/>
              </a:rPr>
              <a:t>18</a:t>
            </a:r>
            <a:r>
              <a:rPr lang="en-US" sz="2400">
                <a:solidFill>
                  <a:srgbClr val="FFFFFF"/>
                </a:solidFill>
                <a:latin typeface="Montserrat Classic"/>
                <a:ea typeface="Montserrat Classic"/>
                <a:cs typeface="Montserrat Classic"/>
                <a:sym typeface="Montserrat Classic"/>
              </a:rPr>
              <a:t> </a:t>
            </a:r>
            <a:r>
              <a:rPr lang="en-US" sz="2400" b="true">
                <a:solidFill>
                  <a:srgbClr val="FFDE59"/>
                </a:solidFill>
                <a:latin typeface="Montserrat Classic Bold"/>
                <a:ea typeface="Montserrat Classic Bold"/>
                <a:cs typeface="Montserrat Classic Bold"/>
                <a:sym typeface="Montserrat Classic Bold"/>
              </a:rPr>
              <a:t>21</a:t>
            </a:r>
            <a:r>
              <a:rPr lang="en-US" sz="2400">
                <a:solidFill>
                  <a:srgbClr val="FFFFFF"/>
                </a:solidFill>
                <a:latin typeface="Montserrat Classic"/>
                <a:ea typeface="Montserrat Classic"/>
                <a:cs typeface="Montserrat Classic"/>
                <a:sym typeface="Montserrat Classic"/>
              </a:rPr>
              <a:t> </a:t>
            </a:r>
          </a:p>
          <a:p>
            <a:pPr algn="l">
              <a:lnSpc>
                <a:spcPts val="3576"/>
              </a:lnSpc>
            </a:pPr>
            <a:r>
              <a:rPr lang="en-US" sz="2400">
                <a:solidFill>
                  <a:srgbClr val="FFFFFF"/>
                </a:solidFill>
                <a:latin typeface="Montserrat Classic"/>
                <a:ea typeface="Montserrat Classic"/>
                <a:cs typeface="Montserrat Classic"/>
                <a:sym typeface="Montserrat Classic"/>
              </a:rPr>
              <a:t>45 </a:t>
            </a:r>
            <a:r>
              <a:rPr lang="en-US" sz="2400" b="true">
                <a:solidFill>
                  <a:srgbClr val="FFDE59"/>
                </a:solidFill>
                <a:latin typeface="Montserrat Classic Bold"/>
                <a:ea typeface="Montserrat Classic Bold"/>
                <a:cs typeface="Montserrat Classic Bold"/>
                <a:sym typeface="Montserrat Classic Bold"/>
              </a:rPr>
              <a:t>18</a:t>
            </a:r>
            <a:r>
              <a:rPr lang="en-US" sz="2400">
                <a:solidFill>
                  <a:srgbClr val="FFFFFF"/>
                </a:solidFill>
                <a:latin typeface="Montserrat Classic"/>
                <a:ea typeface="Montserrat Classic"/>
                <a:cs typeface="Montserrat Classic"/>
                <a:sym typeface="Montserrat Classic"/>
              </a:rPr>
              <a:t> 0 </a:t>
            </a:r>
            <a:r>
              <a:rPr lang="en-US" sz="2400" b="true">
                <a:solidFill>
                  <a:srgbClr val="FFDE59"/>
                </a:solidFill>
                <a:latin typeface="Montserrat Classic Bold"/>
                <a:ea typeface="Montserrat Classic Bold"/>
                <a:cs typeface="Montserrat Classic Bold"/>
                <a:sym typeface="Montserrat Classic Bold"/>
              </a:rPr>
              <a:t>7</a:t>
            </a:r>
            <a:r>
              <a:rPr lang="en-US" sz="2400">
                <a:solidFill>
                  <a:srgbClr val="FFFFFF"/>
                </a:solidFill>
                <a:latin typeface="Montserrat Classic"/>
                <a:ea typeface="Montserrat Classic"/>
                <a:cs typeface="Montserrat Classic"/>
                <a:sym typeface="Montserrat Classic"/>
              </a:rPr>
              <a:t> </a:t>
            </a:r>
          </a:p>
          <a:p>
            <a:pPr algn="l">
              <a:lnSpc>
                <a:spcPts val="3576"/>
              </a:lnSpc>
            </a:pPr>
            <a:r>
              <a:rPr lang="en-US" sz="2400" b="true">
                <a:solidFill>
                  <a:srgbClr val="FFDE59"/>
                </a:solidFill>
                <a:latin typeface="Montserrat Classic Bold"/>
                <a:ea typeface="Montserrat Classic Bold"/>
                <a:cs typeface="Montserrat Classic Bold"/>
                <a:sym typeface="Montserrat Classic Bold"/>
              </a:rPr>
              <a:t>32</a:t>
            </a:r>
            <a:r>
              <a:rPr lang="en-US" sz="2400">
                <a:solidFill>
                  <a:srgbClr val="FFFFFF"/>
                </a:solidFill>
                <a:latin typeface="Montserrat Classic"/>
                <a:ea typeface="Montserrat Classic"/>
                <a:cs typeface="Montserrat Classic"/>
                <a:sym typeface="Montserrat Classic"/>
              </a:rPr>
              <a:t> </a:t>
            </a:r>
            <a:r>
              <a:rPr lang="en-US" sz="2400" b="true">
                <a:solidFill>
                  <a:srgbClr val="FFDE59"/>
                </a:solidFill>
                <a:latin typeface="Montserrat Classic Bold"/>
                <a:ea typeface="Montserrat Classic Bold"/>
                <a:cs typeface="Montserrat Classic Bold"/>
                <a:sym typeface="Montserrat Classic Bold"/>
              </a:rPr>
              <a:t>21</a:t>
            </a:r>
            <a:r>
              <a:rPr lang="en-US" sz="2400">
                <a:solidFill>
                  <a:srgbClr val="FFFFFF"/>
                </a:solidFill>
                <a:latin typeface="Montserrat Classic"/>
                <a:ea typeface="Montserrat Classic"/>
                <a:cs typeface="Montserrat Classic"/>
                <a:sym typeface="Montserrat Classic"/>
              </a:rPr>
              <a:t> </a:t>
            </a:r>
            <a:r>
              <a:rPr lang="en-US" sz="2400" b="true">
                <a:solidFill>
                  <a:srgbClr val="FFDE59"/>
                </a:solidFill>
                <a:latin typeface="Montserrat Classic Bold"/>
                <a:ea typeface="Montserrat Classic Bold"/>
                <a:cs typeface="Montserrat Classic Bold"/>
                <a:sym typeface="Montserrat Classic Bold"/>
              </a:rPr>
              <a:t>7</a:t>
            </a:r>
            <a:r>
              <a:rPr lang="en-US" sz="2400">
                <a:solidFill>
                  <a:srgbClr val="FFFFFF"/>
                </a:solidFill>
                <a:latin typeface="Montserrat Classic"/>
                <a:ea typeface="Montserrat Classic"/>
                <a:cs typeface="Montserrat Classic"/>
                <a:sym typeface="Montserrat Classic"/>
              </a:rPr>
              <a:t> 0 </a:t>
            </a:r>
          </a:p>
        </p:txBody>
      </p:sp>
      <p:sp>
        <p:nvSpPr>
          <p:cNvPr name="TextBox 9" id="9"/>
          <p:cNvSpPr txBox="true"/>
          <p:nvPr/>
        </p:nvSpPr>
        <p:spPr>
          <a:xfrm rot="0">
            <a:off x="5957486" y="6200501"/>
            <a:ext cx="2001865" cy="3301957"/>
          </a:xfrm>
          <a:prstGeom prst="rect">
            <a:avLst/>
          </a:prstGeom>
        </p:spPr>
        <p:txBody>
          <a:bodyPr anchor="t" rtlCol="false" tIns="0" lIns="0" bIns="0" rIns="0">
            <a:spAutoFit/>
          </a:bodyPr>
          <a:lstStyle/>
          <a:p>
            <a:pPr algn="l">
              <a:lnSpc>
                <a:spcPts val="3787"/>
              </a:lnSpc>
            </a:pPr>
            <a:r>
              <a:rPr lang="en-US" sz="2542" b="true">
                <a:solidFill>
                  <a:srgbClr val="FFFFFF"/>
                </a:solidFill>
                <a:latin typeface="Montserrat Classic Bold"/>
                <a:ea typeface="Montserrat Classic Bold"/>
                <a:cs typeface="Montserrat Classic Bold"/>
                <a:sym typeface="Montserrat Classic Bold"/>
              </a:rPr>
              <a:t>Grafo 2</a:t>
            </a:r>
            <a:r>
              <a:rPr lang="en-US" sz="2542">
                <a:solidFill>
                  <a:srgbClr val="FFFFFF"/>
                </a:solidFill>
                <a:latin typeface="Montserrat Classic"/>
                <a:ea typeface="Montserrat Classic"/>
                <a:cs typeface="Montserrat Classic"/>
                <a:sym typeface="Montserrat Classic"/>
              </a:rPr>
              <a:t>: </a:t>
            </a:r>
          </a:p>
          <a:p>
            <a:pPr algn="l">
              <a:lnSpc>
                <a:spcPts val="3787"/>
              </a:lnSpc>
            </a:pPr>
            <a:r>
              <a:rPr lang="en-US" sz="2542">
                <a:solidFill>
                  <a:srgbClr val="FFFFFF"/>
                </a:solidFill>
                <a:latin typeface="Montserrat Classic"/>
                <a:ea typeface="Montserrat Classic"/>
                <a:cs typeface="Montserrat Classic"/>
                <a:sym typeface="Montserrat Classic"/>
              </a:rPr>
              <a:t>0 </a:t>
            </a:r>
            <a:r>
              <a:rPr lang="en-US" sz="2542" b="true">
                <a:solidFill>
                  <a:srgbClr val="FFDE59"/>
                </a:solidFill>
                <a:latin typeface="Montserrat Classic Bold"/>
                <a:ea typeface="Montserrat Classic Bold"/>
                <a:cs typeface="Montserrat Classic Bold"/>
                <a:sym typeface="Montserrat Classic Bold"/>
              </a:rPr>
              <a:t>2</a:t>
            </a:r>
            <a:r>
              <a:rPr lang="en-US" sz="2542">
                <a:solidFill>
                  <a:srgbClr val="FFDE59"/>
                </a:solidFill>
                <a:latin typeface="Montserrat Classic"/>
                <a:ea typeface="Montserrat Classic"/>
                <a:cs typeface="Montserrat Classic"/>
                <a:sym typeface="Montserrat Classic"/>
              </a:rPr>
              <a:t> </a:t>
            </a:r>
            <a:r>
              <a:rPr lang="en-US" sz="2542" b="true">
                <a:solidFill>
                  <a:srgbClr val="FFDE59"/>
                </a:solidFill>
                <a:latin typeface="Montserrat Classic Bold"/>
                <a:ea typeface="Montserrat Classic Bold"/>
                <a:cs typeface="Montserrat Classic Bold"/>
                <a:sym typeface="Montserrat Classic Bold"/>
              </a:rPr>
              <a:t>3</a:t>
            </a:r>
            <a:r>
              <a:rPr lang="en-US" sz="2542">
                <a:solidFill>
                  <a:srgbClr val="FFFFFF"/>
                </a:solidFill>
                <a:latin typeface="Montserrat Classic"/>
                <a:ea typeface="Montserrat Classic"/>
                <a:cs typeface="Montserrat Classic"/>
                <a:sym typeface="Montserrat Classic"/>
              </a:rPr>
              <a:t> 8 9 </a:t>
            </a:r>
            <a:r>
              <a:rPr lang="en-US" sz="2542" b="true">
                <a:solidFill>
                  <a:srgbClr val="FFDE59"/>
                </a:solidFill>
                <a:latin typeface="Montserrat Classic Bold"/>
                <a:ea typeface="Montserrat Classic Bold"/>
                <a:cs typeface="Montserrat Classic Bold"/>
                <a:sym typeface="Montserrat Classic Bold"/>
              </a:rPr>
              <a:t>5</a:t>
            </a:r>
          </a:p>
          <a:p>
            <a:pPr algn="l">
              <a:lnSpc>
                <a:spcPts val="3787"/>
              </a:lnSpc>
            </a:pPr>
            <a:r>
              <a:rPr lang="en-US" sz="2542" b="true">
                <a:solidFill>
                  <a:srgbClr val="FFDE59"/>
                </a:solidFill>
                <a:latin typeface="Montserrat Classic Bold"/>
                <a:ea typeface="Montserrat Classic Bold"/>
                <a:cs typeface="Montserrat Classic Bold"/>
                <a:sym typeface="Montserrat Classic Bold"/>
              </a:rPr>
              <a:t>2</a:t>
            </a:r>
            <a:r>
              <a:rPr lang="en-US" sz="2542">
                <a:solidFill>
                  <a:srgbClr val="FFFFFF"/>
                </a:solidFill>
                <a:latin typeface="Montserrat Classic"/>
                <a:ea typeface="Montserrat Classic"/>
                <a:cs typeface="Montserrat Classic"/>
                <a:sym typeface="Montserrat Classic"/>
              </a:rPr>
              <a:t> 0 </a:t>
            </a:r>
            <a:r>
              <a:rPr lang="en-US" sz="2542" b="true">
                <a:solidFill>
                  <a:srgbClr val="FFDE59"/>
                </a:solidFill>
                <a:latin typeface="Montserrat Classic Bold"/>
                <a:ea typeface="Montserrat Classic Bold"/>
                <a:cs typeface="Montserrat Classic Bold"/>
                <a:sym typeface="Montserrat Classic Bold"/>
              </a:rPr>
              <a:t>3</a:t>
            </a:r>
            <a:r>
              <a:rPr lang="en-US" sz="2542" b="true">
                <a:solidFill>
                  <a:srgbClr val="FFFFFF"/>
                </a:solidFill>
                <a:latin typeface="Montserrat Classic Bold"/>
                <a:ea typeface="Montserrat Classic Bold"/>
                <a:cs typeface="Montserrat Classic Bold"/>
                <a:sym typeface="Montserrat Classic Bold"/>
              </a:rPr>
              <a:t> </a:t>
            </a:r>
            <a:r>
              <a:rPr lang="en-US" sz="2542">
                <a:solidFill>
                  <a:srgbClr val="FFFFFF"/>
                </a:solidFill>
                <a:latin typeface="Montserrat Classic"/>
                <a:ea typeface="Montserrat Classic"/>
                <a:cs typeface="Montserrat Classic"/>
                <a:sym typeface="Montserrat Classic"/>
              </a:rPr>
              <a:t>7 </a:t>
            </a:r>
            <a:r>
              <a:rPr lang="en-US" sz="2542" b="true">
                <a:solidFill>
                  <a:srgbClr val="FFDE59"/>
                </a:solidFill>
                <a:latin typeface="Montserrat Classic Bold"/>
                <a:ea typeface="Montserrat Classic Bold"/>
                <a:cs typeface="Montserrat Classic Bold"/>
                <a:sym typeface="Montserrat Classic Bold"/>
              </a:rPr>
              <a:t>1</a:t>
            </a:r>
            <a:r>
              <a:rPr lang="en-US" sz="2542">
                <a:solidFill>
                  <a:srgbClr val="FFDE59"/>
                </a:solidFill>
                <a:latin typeface="Montserrat Classic"/>
                <a:ea typeface="Montserrat Classic"/>
                <a:cs typeface="Montserrat Classic"/>
                <a:sym typeface="Montserrat Classic"/>
              </a:rPr>
              <a:t> </a:t>
            </a:r>
            <a:r>
              <a:rPr lang="en-US" sz="2542" b="true">
                <a:solidFill>
                  <a:srgbClr val="FFDE59"/>
                </a:solidFill>
                <a:latin typeface="Montserrat Classic Bold"/>
                <a:ea typeface="Montserrat Classic Bold"/>
                <a:cs typeface="Montserrat Classic Bold"/>
                <a:sym typeface="Montserrat Classic Bold"/>
              </a:rPr>
              <a:t>4</a:t>
            </a:r>
          </a:p>
          <a:p>
            <a:pPr algn="l">
              <a:lnSpc>
                <a:spcPts val="3787"/>
              </a:lnSpc>
            </a:pPr>
            <a:r>
              <a:rPr lang="en-US" sz="2542" b="true">
                <a:solidFill>
                  <a:srgbClr val="FFDE59"/>
                </a:solidFill>
                <a:latin typeface="Montserrat Classic Bold"/>
                <a:ea typeface="Montserrat Classic Bold"/>
                <a:cs typeface="Montserrat Classic Bold"/>
                <a:sym typeface="Montserrat Classic Bold"/>
              </a:rPr>
              <a:t>1 2</a:t>
            </a:r>
            <a:r>
              <a:rPr lang="en-US" sz="2542">
                <a:solidFill>
                  <a:srgbClr val="FFFFFF"/>
                </a:solidFill>
                <a:latin typeface="Montserrat Classic"/>
                <a:ea typeface="Montserrat Classic"/>
                <a:cs typeface="Montserrat Classic"/>
                <a:sym typeface="Montserrat Classic"/>
              </a:rPr>
              <a:t> 0</a:t>
            </a:r>
            <a:r>
              <a:rPr lang="en-US" sz="2542">
                <a:solidFill>
                  <a:srgbClr val="FFDE59"/>
                </a:solidFill>
                <a:latin typeface="Montserrat Classic"/>
                <a:ea typeface="Montserrat Classic"/>
                <a:cs typeface="Montserrat Classic"/>
                <a:sym typeface="Montserrat Classic"/>
              </a:rPr>
              <a:t> </a:t>
            </a:r>
            <a:r>
              <a:rPr lang="en-US" sz="2542" b="true">
                <a:solidFill>
                  <a:srgbClr val="FFDE59"/>
                </a:solidFill>
                <a:latin typeface="Montserrat Classic Bold"/>
                <a:ea typeface="Montserrat Classic Bold"/>
                <a:cs typeface="Montserrat Classic Bold"/>
                <a:sym typeface="Montserrat Classic Bold"/>
              </a:rPr>
              <a:t>4</a:t>
            </a:r>
            <a:r>
              <a:rPr lang="en-US" sz="2542">
                <a:solidFill>
                  <a:srgbClr val="FFFFFF"/>
                </a:solidFill>
                <a:latin typeface="Montserrat Classic"/>
                <a:ea typeface="Montserrat Classic"/>
                <a:cs typeface="Montserrat Classic"/>
                <a:sym typeface="Montserrat Classic"/>
              </a:rPr>
              <a:t> 6</a:t>
            </a:r>
            <a:r>
              <a:rPr lang="en-US" sz="2542">
                <a:solidFill>
                  <a:srgbClr val="FFDE59"/>
                </a:solidFill>
                <a:latin typeface="Montserrat Classic"/>
                <a:ea typeface="Montserrat Classic"/>
                <a:cs typeface="Montserrat Classic"/>
                <a:sym typeface="Montserrat Classic"/>
              </a:rPr>
              <a:t> </a:t>
            </a:r>
            <a:r>
              <a:rPr lang="en-US" sz="2542" b="true">
                <a:solidFill>
                  <a:srgbClr val="FFDE59"/>
                </a:solidFill>
                <a:latin typeface="Montserrat Classic Bold"/>
                <a:ea typeface="Montserrat Classic Bold"/>
                <a:cs typeface="Montserrat Classic Bold"/>
                <a:sym typeface="Montserrat Classic Bold"/>
              </a:rPr>
              <a:t>5</a:t>
            </a:r>
          </a:p>
          <a:p>
            <a:pPr algn="l">
              <a:lnSpc>
                <a:spcPts val="3787"/>
              </a:lnSpc>
            </a:pPr>
            <a:r>
              <a:rPr lang="en-US" sz="2542" b="true">
                <a:solidFill>
                  <a:srgbClr val="FFDE59"/>
                </a:solidFill>
                <a:latin typeface="Montserrat Classic Bold"/>
                <a:ea typeface="Montserrat Classic Bold"/>
                <a:cs typeface="Montserrat Classic Bold"/>
                <a:sym typeface="Montserrat Classic Bold"/>
              </a:rPr>
              <a:t>2 2</a:t>
            </a:r>
            <a:r>
              <a:rPr lang="en-US" sz="2542">
                <a:solidFill>
                  <a:srgbClr val="FFFFFF"/>
                </a:solidFill>
                <a:latin typeface="Montserrat Classic"/>
                <a:ea typeface="Montserrat Classic"/>
                <a:cs typeface="Montserrat Classic"/>
                <a:sym typeface="Montserrat Classic"/>
              </a:rPr>
              <a:t> 3 0 </a:t>
            </a:r>
            <a:r>
              <a:rPr lang="en-US" sz="2542" b="true">
                <a:solidFill>
                  <a:srgbClr val="FFDE59"/>
                </a:solidFill>
                <a:latin typeface="Montserrat Classic Bold"/>
                <a:ea typeface="Montserrat Classic Bold"/>
                <a:cs typeface="Montserrat Classic Bold"/>
                <a:sym typeface="Montserrat Classic Bold"/>
              </a:rPr>
              <a:t>2 1</a:t>
            </a:r>
          </a:p>
          <a:p>
            <a:pPr algn="l">
              <a:lnSpc>
                <a:spcPts val="3787"/>
              </a:lnSpc>
            </a:pPr>
            <a:r>
              <a:rPr lang="en-US" sz="2542" b="true">
                <a:solidFill>
                  <a:srgbClr val="FFDE59"/>
                </a:solidFill>
                <a:latin typeface="Montserrat Classic Bold"/>
                <a:ea typeface="Montserrat Classic Bold"/>
                <a:cs typeface="Montserrat Classic Bold"/>
                <a:sym typeface="Montserrat Classic Bold"/>
              </a:rPr>
              <a:t>1 2 3 4</a:t>
            </a:r>
            <a:r>
              <a:rPr lang="en-US" sz="2542">
                <a:solidFill>
                  <a:srgbClr val="FFFFFF"/>
                </a:solidFill>
                <a:latin typeface="Montserrat Classic"/>
                <a:ea typeface="Montserrat Classic"/>
                <a:cs typeface="Montserrat Classic"/>
                <a:sym typeface="Montserrat Classic"/>
              </a:rPr>
              <a:t> 0 6</a:t>
            </a:r>
          </a:p>
          <a:p>
            <a:pPr algn="l">
              <a:lnSpc>
                <a:spcPts val="3787"/>
              </a:lnSpc>
            </a:pPr>
            <a:r>
              <a:rPr lang="en-US" sz="2542">
                <a:solidFill>
                  <a:srgbClr val="FFFFFF"/>
                </a:solidFill>
                <a:latin typeface="Montserrat Classic"/>
                <a:ea typeface="Montserrat Classic"/>
                <a:cs typeface="Montserrat Classic"/>
                <a:sym typeface="Montserrat Classic"/>
              </a:rPr>
              <a:t>5 </a:t>
            </a:r>
            <a:r>
              <a:rPr lang="en-US" sz="2542" b="true">
                <a:solidFill>
                  <a:srgbClr val="FFDE59"/>
                </a:solidFill>
                <a:latin typeface="Montserrat Classic Bold"/>
                <a:ea typeface="Montserrat Classic Bold"/>
                <a:cs typeface="Montserrat Classic Bold"/>
                <a:sym typeface="Montserrat Classic Bold"/>
              </a:rPr>
              <a:t>3 1</a:t>
            </a:r>
            <a:r>
              <a:rPr lang="en-US" sz="2542">
                <a:solidFill>
                  <a:srgbClr val="FFDE59"/>
                </a:solidFill>
                <a:latin typeface="Montserrat Classic"/>
                <a:ea typeface="Montserrat Classic"/>
                <a:cs typeface="Montserrat Classic"/>
                <a:sym typeface="Montserrat Classic"/>
              </a:rPr>
              <a:t> </a:t>
            </a:r>
            <a:r>
              <a:rPr lang="en-US" sz="2542" b="true">
                <a:solidFill>
                  <a:srgbClr val="FFDE59"/>
                </a:solidFill>
                <a:latin typeface="Montserrat Classic Bold"/>
                <a:ea typeface="Montserrat Classic Bold"/>
                <a:cs typeface="Montserrat Classic Bold"/>
                <a:sym typeface="Montserrat Classic Bold"/>
              </a:rPr>
              <a:t>3 1</a:t>
            </a:r>
            <a:r>
              <a:rPr lang="en-US" sz="2542">
                <a:solidFill>
                  <a:srgbClr val="FFFFFF"/>
                </a:solidFill>
                <a:latin typeface="Montserrat Classic"/>
                <a:ea typeface="Montserrat Classic"/>
                <a:cs typeface="Montserrat Classic"/>
                <a:sym typeface="Montserrat Classic"/>
              </a:rPr>
              <a:t> 0</a:t>
            </a:r>
          </a:p>
        </p:txBody>
      </p:sp>
      <p:sp>
        <p:nvSpPr>
          <p:cNvPr name="TextBox 10" id="10"/>
          <p:cNvSpPr txBox="true"/>
          <p:nvPr/>
        </p:nvSpPr>
        <p:spPr>
          <a:xfrm rot="0">
            <a:off x="9772648" y="1005707"/>
            <a:ext cx="2790850" cy="311200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Grafo 3</a:t>
            </a:r>
            <a:r>
              <a:rPr lang="en-US" sz="2400">
                <a:solidFill>
                  <a:srgbClr val="FFFFFF"/>
                </a:solidFill>
                <a:latin typeface="Montserrat Classic"/>
                <a:ea typeface="Montserrat Classic"/>
                <a:cs typeface="Montserrat Classic"/>
                <a:sym typeface="Montserrat Classic"/>
              </a:rPr>
              <a:t>: </a:t>
            </a:r>
          </a:p>
          <a:p>
            <a:pPr algn="l">
              <a:lnSpc>
                <a:spcPts val="3576"/>
              </a:lnSpc>
            </a:pPr>
            <a:r>
              <a:rPr lang="en-US" sz="2400">
                <a:solidFill>
                  <a:srgbClr val="FFFFFF"/>
                </a:solidFill>
                <a:latin typeface="Montserrat Classic"/>
                <a:ea typeface="Montserrat Classic"/>
                <a:cs typeface="Montserrat Classic"/>
                <a:sym typeface="Montserrat Classic"/>
              </a:rPr>
              <a:t>0 </a:t>
            </a:r>
            <a:r>
              <a:rPr lang="en-US" sz="2400" b="true">
                <a:solidFill>
                  <a:srgbClr val="FFDE59"/>
                </a:solidFill>
                <a:latin typeface="Montserrat Classic Bold"/>
                <a:ea typeface="Montserrat Classic Bold"/>
                <a:cs typeface="Montserrat Classic Bold"/>
                <a:sym typeface="Montserrat Classic Bold"/>
              </a:rPr>
              <a:t>34</a:t>
            </a:r>
            <a:r>
              <a:rPr lang="en-US" sz="2400">
                <a:solidFill>
                  <a:srgbClr val="FFFFFF"/>
                </a:solidFill>
                <a:latin typeface="Montserrat Classic"/>
                <a:ea typeface="Montserrat Classic"/>
                <a:cs typeface="Montserrat Classic"/>
                <a:sym typeface="Montserrat Classic"/>
              </a:rPr>
              <a:t> 90 </a:t>
            </a:r>
            <a:r>
              <a:rPr lang="en-US" sz="2400" b="true">
                <a:solidFill>
                  <a:srgbClr val="FFDE59"/>
                </a:solidFill>
                <a:latin typeface="Montserrat Classic Bold"/>
                <a:ea typeface="Montserrat Classic Bold"/>
                <a:cs typeface="Montserrat Classic Bold"/>
                <a:sym typeface="Montserrat Classic Bold"/>
              </a:rPr>
              <a:t>21</a:t>
            </a:r>
            <a:r>
              <a:rPr lang="en-US" sz="2400">
                <a:solidFill>
                  <a:srgbClr val="FFFFFF"/>
                </a:solidFill>
                <a:latin typeface="Montserrat Classic"/>
                <a:ea typeface="Montserrat Classic"/>
                <a:cs typeface="Montserrat Classic"/>
                <a:sym typeface="Montserrat Classic"/>
              </a:rPr>
              <a:t> 98 </a:t>
            </a:r>
            <a:r>
              <a:rPr lang="en-US" sz="2400" b="true">
                <a:solidFill>
                  <a:srgbClr val="FFDE59"/>
                </a:solidFill>
                <a:latin typeface="Montserrat Classic Bold"/>
                <a:ea typeface="Montserrat Classic Bold"/>
                <a:cs typeface="Montserrat Classic Bold"/>
                <a:sym typeface="Montserrat Classic Bold"/>
              </a:rPr>
              <a:t>21</a:t>
            </a:r>
          </a:p>
          <a:p>
            <a:pPr algn="l">
              <a:lnSpc>
                <a:spcPts val="3576"/>
              </a:lnSpc>
            </a:pPr>
            <a:r>
              <a:rPr lang="en-US" sz="2400" b="true">
                <a:solidFill>
                  <a:srgbClr val="FFDE59"/>
                </a:solidFill>
                <a:latin typeface="Montserrat Classic Bold"/>
                <a:ea typeface="Montserrat Classic Bold"/>
                <a:cs typeface="Montserrat Classic Bold"/>
                <a:sym typeface="Montserrat Classic Bold"/>
              </a:rPr>
              <a:t>42</a:t>
            </a:r>
            <a:r>
              <a:rPr lang="en-US" sz="2400">
                <a:solidFill>
                  <a:srgbClr val="FFFFFF"/>
                </a:solidFill>
                <a:latin typeface="Montserrat Classic"/>
                <a:ea typeface="Montserrat Classic"/>
                <a:cs typeface="Montserrat Classic"/>
                <a:sym typeface="Montserrat Classic"/>
              </a:rPr>
              <a:t> 0 69 32 </a:t>
            </a:r>
            <a:r>
              <a:rPr lang="en-US" sz="2400" b="true">
                <a:solidFill>
                  <a:srgbClr val="FFDE59"/>
                </a:solidFill>
                <a:latin typeface="Montserrat Classic Bold"/>
                <a:ea typeface="Montserrat Classic Bold"/>
                <a:cs typeface="Montserrat Classic Bold"/>
                <a:sym typeface="Montserrat Classic Bold"/>
              </a:rPr>
              <a:t>21 1</a:t>
            </a:r>
          </a:p>
          <a:p>
            <a:pPr algn="l">
              <a:lnSpc>
                <a:spcPts val="3576"/>
              </a:lnSpc>
            </a:pPr>
            <a:r>
              <a:rPr lang="en-US" sz="2400" b="true">
                <a:solidFill>
                  <a:srgbClr val="FFDE59"/>
                </a:solidFill>
                <a:latin typeface="Montserrat Classic Bold"/>
                <a:ea typeface="Montserrat Classic Bold"/>
                <a:cs typeface="Montserrat Classic Bold"/>
                <a:sym typeface="Montserrat Classic Bold"/>
              </a:rPr>
              <a:t>1</a:t>
            </a:r>
            <a:r>
              <a:rPr lang="en-US" sz="2400">
                <a:solidFill>
                  <a:srgbClr val="FFDE59"/>
                </a:solidFill>
                <a:latin typeface="Montserrat Classic"/>
                <a:ea typeface="Montserrat Classic"/>
                <a:cs typeface="Montserrat Classic"/>
                <a:sym typeface="Montserrat Classic"/>
              </a:rPr>
              <a:t> </a:t>
            </a:r>
            <a:r>
              <a:rPr lang="en-US" sz="2400" b="true">
                <a:solidFill>
                  <a:srgbClr val="FFDE59"/>
                </a:solidFill>
                <a:latin typeface="Montserrat Classic Bold"/>
                <a:ea typeface="Montserrat Classic Bold"/>
                <a:cs typeface="Montserrat Classic Bold"/>
                <a:sym typeface="Montserrat Classic Bold"/>
              </a:rPr>
              <a:t>23</a:t>
            </a:r>
            <a:r>
              <a:rPr lang="en-US" sz="2400" b="true">
                <a:solidFill>
                  <a:srgbClr val="FFFFFF"/>
                </a:solidFill>
                <a:latin typeface="Montserrat Classic Bold"/>
                <a:ea typeface="Montserrat Classic Bold"/>
                <a:cs typeface="Montserrat Classic Bold"/>
                <a:sym typeface="Montserrat Classic Bold"/>
              </a:rPr>
              <a:t> </a:t>
            </a:r>
            <a:r>
              <a:rPr lang="en-US" sz="2400">
                <a:solidFill>
                  <a:srgbClr val="FFFFFF"/>
                </a:solidFill>
                <a:latin typeface="Montserrat Classic"/>
                <a:ea typeface="Montserrat Classic"/>
                <a:cs typeface="Montserrat Classic"/>
                <a:sym typeface="Montserrat Classic"/>
              </a:rPr>
              <a:t>0 45 </a:t>
            </a:r>
            <a:r>
              <a:rPr lang="en-US" sz="2400" b="true">
                <a:solidFill>
                  <a:srgbClr val="FFDE59"/>
                </a:solidFill>
                <a:latin typeface="Montserrat Classic Bold"/>
                <a:ea typeface="Montserrat Classic Bold"/>
                <a:cs typeface="Montserrat Classic Bold"/>
                <a:sym typeface="Montserrat Classic Bold"/>
              </a:rPr>
              <a:t>21</a:t>
            </a:r>
            <a:r>
              <a:rPr lang="en-US" sz="2400">
                <a:solidFill>
                  <a:srgbClr val="FFDE59"/>
                </a:solidFill>
                <a:latin typeface="Montserrat Classic"/>
                <a:ea typeface="Montserrat Classic"/>
                <a:cs typeface="Montserrat Classic"/>
                <a:sym typeface="Montserrat Classic"/>
              </a:rPr>
              <a:t> </a:t>
            </a:r>
            <a:r>
              <a:rPr lang="en-US" sz="2400">
                <a:solidFill>
                  <a:srgbClr val="FFFFFF"/>
                </a:solidFill>
                <a:latin typeface="Montserrat Classic"/>
                <a:ea typeface="Montserrat Classic"/>
                <a:cs typeface="Montserrat Classic"/>
                <a:sym typeface="Montserrat Classic"/>
              </a:rPr>
              <a:t>98</a:t>
            </a:r>
          </a:p>
          <a:p>
            <a:pPr algn="l">
              <a:lnSpc>
                <a:spcPts val="3576"/>
              </a:lnSpc>
            </a:pPr>
            <a:r>
              <a:rPr lang="en-US" sz="2400" b="true">
                <a:solidFill>
                  <a:srgbClr val="FFDE59"/>
                </a:solidFill>
                <a:latin typeface="Montserrat Classic Bold"/>
                <a:ea typeface="Montserrat Classic Bold"/>
                <a:cs typeface="Montserrat Classic Bold"/>
                <a:sym typeface="Montserrat Classic Bold"/>
              </a:rPr>
              <a:t>32 46 32</a:t>
            </a:r>
            <a:r>
              <a:rPr lang="en-US" sz="2400">
                <a:solidFill>
                  <a:srgbClr val="FFDE59"/>
                </a:solidFill>
                <a:latin typeface="Montserrat Classic"/>
                <a:ea typeface="Montserrat Classic"/>
                <a:cs typeface="Montserrat Classic"/>
                <a:sym typeface="Montserrat Classic"/>
              </a:rPr>
              <a:t> </a:t>
            </a:r>
            <a:r>
              <a:rPr lang="en-US" sz="2400">
                <a:solidFill>
                  <a:srgbClr val="FFFFFF"/>
                </a:solidFill>
                <a:latin typeface="Montserrat Classic"/>
                <a:ea typeface="Montserrat Classic"/>
                <a:cs typeface="Montserrat Classic"/>
                <a:sym typeface="Montserrat Classic"/>
              </a:rPr>
              <a:t>0 98 </a:t>
            </a:r>
            <a:r>
              <a:rPr lang="en-US" sz="2400" b="true">
                <a:solidFill>
                  <a:srgbClr val="FFDE59"/>
                </a:solidFill>
                <a:latin typeface="Montserrat Classic Bold"/>
                <a:ea typeface="Montserrat Classic Bold"/>
                <a:cs typeface="Montserrat Classic Bold"/>
                <a:sym typeface="Montserrat Classic Bold"/>
              </a:rPr>
              <a:t>21</a:t>
            </a:r>
          </a:p>
          <a:p>
            <a:pPr algn="l">
              <a:lnSpc>
                <a:spcPts val="3576"/>
              </a:lnSpc>
            </a:pPr>
            <a:r>
              <a:rPr lang="en-US" sz="2400">
                <a:solidFill>
                  <a:srgbClr val="FFFFFF"/>
                </a:solidFill>
                <a:latin typeface="Montserrat Classic"/>
                <a:ea typeface="Montserrat Classic"/>
                <a:cs typeface="Montserrat Classic"/>
                <a:sym typeface="Montserrat Classic"/>
              </a:rPr>
              <a:t>99 </a:t>
            </a:r>
            <a:r>
              <a:rPr lang="en-US" sz="2400" b="true">
                <a:solidFill>
                  <a:srgbClr val="FFDE59"/>
                </a:solidFill>
                <a:latin typeface="Montserrat Classic Bold"/>
                <a:ea typeface="Montserrat Classic Bold"/>
                <a:cs typeface="Montserrat Classic Bold"/>
                <a:sym typeface="Montserrat Classic Bold"/>
              </a:rPr>
              <a:t>34</a:t>
            </a:r>
            <a:r>
              <a:rPr lang="en-US" sz="2400">
                <a:solidFill>
                  <a:srgbClr val="FFFFFF"/>
                </a:solidFill>
                <a:latin typeface="Montserrat Classic"/>
                <a:ea typeface="Montserrat Classic"/>
                <a:cs typeface="Montserrat Classic"/>
                <a:sym typeface="Montserrat Classic"/>
              </a:rPr>
              <a:t> 78 </a:t>
            </a:r>
            <a:r>
              <a:rPr lang="en-US" sz="2400" b="true">
                <a:solidFill>
                  <a:srgbClr val="FFDE59"/>
                </a:solidFill>
                <a:latin typeface="Montserrat Classic Bold"/>
                <a:ea typeface="Montserrat Classic Bold"/>
                <a:cs typeface="Montserrat Classic Bold"/>
                <a:sym typeface="Montserrat Classic Bold"/>
              </a:rPr>
              <a:t>21</a:t>
            </a:r>
            <a:r>
              <a:rPr lang="en-US" sz="2400">
                <a:solidFill>
                  <a:srgbClr val="FFFFFF"/>
                </a:solidFill>
                <a:latin typeface="Montserrat Classic"/>
                <a:ea typeface="Montserrat Classic"/>
                <a:cs typeface="Montserrat Classic"/>
                <a:sym typeface="Montserrat Classic"/>
              </a:rPr>
              <a:t> 0 98</a:t>
            </a:r>
          </a:p>
          <a:p>
            <a:pPr algn="l">
              <a:lnSpc>
                <a:spcPts val="3576"/>
              </a:lnSpc>
            </a:pPr>
            <a:r>
              <a:rPr lang="en-US" sz="2400">
                <a:solidFill>
                  <a:srgbClr val="FFFFFF"/>
                </a:solidFill>
                <a:latin typeface="Montserrat Classic"/>
                <a:ea typeface="Montserrat Classic"/>
                <a:cs typeface="Montserrat Classic"/>
                <a:sym typeface="Montserrat Classic"/>
              </a:rPr>
              <a:t>90 98 78 </a:t>
            </a:r>
            <a:r>
              <a:rPr lang="en-US" sz="2400" b="true">
                <a:solidFill>
                  <a:srgbClr val="FFDE59"/>
                </a:solidFill>
                <a:latin typeface="Montserrat Classic Bold"/>
                <a:ea typeface="Montserrat Classic Bold"/>
                <a:cs typeface="Montserrat Classic Bold"/>
                <a:sym typeface="Montserrat Classic Bold"/>
              </a:rPr>
              <a:t>23 45</a:t>
            </a:r>
            <a:r>
              <a:rPr lang="en-US" sz="2400">
                <a:solidFill>
                  <a:srgbClr val="FFFFFF"/>
                </a:solidFill>
                <a:latin typeface="Montserrat Classic"/>
                <a:ea typeface="Montserrat Classic"/>
                <a:cs typeface="Montserrat Classic"/>
                <a:sym typeface="Montserrat Classic"/>
              </a:rPr>
              <a:t> 0</a:t>
            </a:r>
          </a:p>
        </p:txBody>
      </p:sp>
      <p:grpSp>
        <p:nvGrpSpPr>
          <p:cNvPr name="Group 11" id="11"/>
          <p:cNvGrpSpPr/>
          <p:nvPr/>
        </p:nvGrpSpPr>
        <p:grpSpPr>
          <a:xfrm rot="0">
            <a:off x="2557683" y="2921145"/>
            <a:ext cx="3747573" cy="3619064"/>
            <a:chOff x="0" y="0"/>
            <a:chExt cx="4996764" cy="4825418"/>
          </a:xfrm>
        </p:grpSpPr>
        <p:grpSp>
          <p:nvGrpSpPr>
            <p:cNvPr name="Group 12" id="12"/>
            <p:cNvGrpSpPr/>
            <p:nvPr/>
          </p:nvGrpSpPr>
          <p:grpSpPr>
            <a:xfrm rot="0">
              <a:off x="1923897" y="0"/>
              <a:ext cx="1194334" cy="1194334"/>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4" id="14"/>
              <p:cNvSpPr txBox="true"/>
              <p:nvPr/>
            </p:nvSpPr>
            <p:spPr>
              <a:xfrm>
                <a:off x="76200" y="-9525"/>
                <a:ext cx="660400" cy="746125"/>
              </a:xfrm>
              <a:prstGeom prst="rect">
                <a:avLst/>
              </a:prstGeom>
            </p:spPr>
            <p:txBody>
              <a:bodyPr anchor="ctr" rtlCol="false" tIns="49721" lIns="49721" bIns="49721" rIns="49721"/>
              <a:lstStyle/>
              <a:p>
                <a:pPr algn="ctr">
                  <a:lnSpc>
                    <a:spcPts val="4767"/>
                  </a:lnSpc>
                </a:pPr>
                <a:r>
                  <a:rPr lang="en-US" sz="3199">
                    <a:solidFill>
                      <a:srgbClr val="FFFFFF"/>
                    </a:solidFill>
                    <a:latin typeface="Montserrat Classic"/>
                    <a:ea typeface="Montserrat Classic"/>
                    <a:cs typeface="Montserrat Classic"/>
                    <a:sym typeface="Montserrat Classic"/>
                  </a:rPr>
                  <a:t>1</a:t>
                </a:r>
              </a:p>
            </p:txBody>
          </p:sp>
        </p:grpSp>
        <p:grpSp>
          <p:nvGrpSpPr>
            <p:cNvPr name="Group 15" id="15"/>
            <p:cNvGrpSpPr/>
            <p:nvPr/>
          </p:nvGrpSpPr>
          <p:grpSpPr>
            <a:xfrm rot="0">
              <a:off x="0" y="1850480"/>
              <a:ext cx="1194334" cy="1194334"/>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7" id="17"/>
              <p:cNvSpPr txBox="true"/>
              <p:nvPr/>
            </p:nvSpPr>
            <p:spPr>
              <a:xfrm>
                <a:off x="76200" y="-9525"/>
                <a:ext cx="660400" cy="746125"/>
              </a:xfrm>
              <a:prstGeom prst="rect">
                <a:avLst/>
              </a:prstGeom>
            </p:spPr>
            <p:txBody>
              <a:bodyPr anchor="ctr" rtlCol="false" tIns="49721" lIns="49721" bIns="49721" rIns="49721"/>
              <a:lstStyle/>
              <a:p>
                <a:pPr algn="ctr">
                  <a:lnSpc>
                    <a:spcPts val="4767"/>
                  </a:lnSpc>
                </a:pPr>
                <a:r>
                  <a:rPr lang="en-US" sz="3199">
                    <a:solidFill>
                      <a:srgbClr val="FFFFFF"/>
                    </a:solidFill>
                    <a:latin typeface="Montserrat Classic"/>
                    <a:ea typeface="Montserrat Classic"/>
                    <a:cs typeface="Montserrat Classic"/>
                    <a:sym typeface="Montserrat Classic"/>
                  </a:rPr>
                  <a:t>2</a:t>
                </a:r>
              </a:p>
            </p:txBody>
          </p:sp>
        </p:grpSp>
        <p:grpSp>
          <p:nvGrpSpPr>
            <p:cNvPr name="Group 18" id="18"/>
            <p:cNvGrpSpPr/>
            <p:nvPr/>
          </p:nvGrpSpPr>
          <p:grpSpPr>
            <a:xfrm rot="0">
              <a:off x="3802430" y="1850480"/>
              <a:ext cx="1194334" cy="1194334"/>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20" id="20"/>
              <p:cNvSpPr txBox="true"/>
              <p:nvPr/>
            </p:nvSpPr>
            <p:spPr>
              <a:xfrm>
                <a:off x="76200" y="-9525"/>
                <a:ext cx="660400" cy="746125"/>
              </a:xfrm>
              <a:prstGeom prst="rect">
                <a:avLst/>
              </a:prstGeom>
            </p:spPr>
            <p:txBody>
              <a:bodyPr anchor="ctr" rtlCol="false" tIns="49721" lIns="49721" bIns="49721" rIns="49721"/>
              <a:lstStyle/>
              <a:p>
                <a:pPr algn="ctr">
                  <a:lnSpc>
                    <a:spcPts val="4767"/>
                  </a:lnSpc>
                </a:pPr>
                <a:r>
                  <a:rPr lang="en-US" sz="3199">
                    <a:solidFill>
                      <a:srgbClr val="FFFFFF"/>
                    </a:solidFill>
                    <a:latin typeface="Montserrat Classic"/>
                    <a:ea typeface="Montserrat Classic"/>
                    <a:cs typeface="Montserrat Classic"/>
                    <a:sym typeface="Montserrat Classic"/>
                  </a:rPr>
                  <a:t>4</a:t>
                </a:r>
              </a:p>
            </p:txBody>
          </p:sp>
        </p:grpSp>
        <p:grpSp>
          <p:nvGrpSpPr>
            <p:cNvPr name="Group 21" id="21"/>
            <p:cNvGrpSpPr/>
            <p:nvPr/>
          </p:nvGrpSpPr>
          <p:grpSpPr>
            <a:xfrm rot="0">
              <a:off x="1923897" y="3631084"/>
              <a:ext cx="1194334" cy="1194334"/>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23" id="23"/>
              <p:cNvSpPr txBox="true"/>
              <p:nvPr/>
            </p:nvSpPr>
            <p:spPr>
              <a:xfrm>
                <a:off x="76200" y="-9525"/>
                <a:ext cx="660400" cy="746125"/>
              </a:xfrm>
              <a:prstGeom prst="rect">
                <a:avLst/>
              </a:prstGeom>
            </p:spPr>
            <p:txBody>
              <a:bodyPr anchor="ctr" rtlCol="false" tIns="49721" lIns="49721" bIns="49721" rIns="49721"/>
              <a:lstStyle/>
              <a:p>
                <a:pPr algn="ctr">
                  <a:lnSpc>
                    <a:spcPts val="4767"/>
                  </a:lnSpc>
                </a:pPr>
                <a:r>
                  <a:rPr lang="en-US" sz="3199">
                    <a:solidFill>
                      <a:srgbClr val="FFFFFF"/>
                    </a:solidFill>
                    <a:latin typeface="Montserrat Classic"/>
                    <a:ea typeface="Montserrat Classic"/>
                    <a:cs typeface="Montserrat Classic"/>
                    <a:sym typeface="Montserrat Classic"/>
                  </a:rPr>
                  <a:t>3</a:t>
                </a:r>
              </a:p>
            </p:txBody>
          </p:sp>
        </p:grpSp>
        <p:sp>
          <p:nvSpPr>
            <p:cNvPr name="AutoShape 24" id="24"/>
            <p:cNvSpPr/>
            <p:nvPr/>
          </p:nvSpPr>
          <p:spPr>
            <a:xfrm flipV="true">
              <a:off x="1027560" y="1011136"/>
              <a:ext cx="1063110" cy="1022541"/>
            </a:xfrm>
            <a:prstGeom prst="line">
              <a:avLst/>
            </a:prstGeom>
            <a:ln cap="flat" w="38100">
              <a:solidFill>
                <a:srgbClr val="FFDE59"/>
              </a:solidFill>
              <a:prstDash val="solid"/>
              <a:headEnd type="none" len="sm" w="sm"/>
              <a:tailEnd type="none" len="sm" w="sm"/>
            </a:ln>
          </p:spPr>
        </p:sp>
        <p:sp>
          <p:nvSpPr>
            <p:cNvPr name="AutoShape 25" id="25"/>
            <p:cNvSpPr/>
            <p:nvPr/>
          </p:nvSpPr>
          <p:spPr>
            <a:xfrm>
              <a:off x="1035435" y="2853273"/>
              <a:ext cx="1047360" cy="969352"/>
            </a:xfrm>
            <a:prstGeom prst="line">
              <a:avLst/>
            </a:prstGeom>
            <a:ln cap="flat" w="38100">
              <a:solidFill>
                <a:srgbClr val="FFDE59"/>
              </a:solidFill>
              <a:prstDash val="solid"/>
              <a:headEnd type="none" len="sm" w="sm"/>
              <a:tailEnd type="none" len="sm" w="sm"/>
            </a:ln>
          </p:spPr>
        </p:sp>
        <p:sp>
          <p:nvSpPr>
            <p:cNvPr name="AutoShape 26" id="26"/>
            <p:cNvSpPr/>
            <p:nvPr/>
          </p:nvSpPr>
          <p:spPr>
            <a:xfrm flipH="true">
              <a:off x="2954471" y="2858461"/>
              <a:ext cx="1011718" cy="958976"/>
            </a:xfrm>
            <a:prstGeom prst="line">
              <a:avLst/>
            </a:prstGeom>
            <a:ln cap="flat" w="38100">
              <a:solidFill>
                <a:srgbClr val="FFDE59"/>
              </a:solidFill>
              <a:prstDash val="solid"/>
              <a:headEnd type="none" len="sm" w="sm"/>
              <a:tailEnd type="none" len="sm" w="sm"/>
            </a:ln>
          </p:spPr>
        </p:sp>
        <p:sp>
          <p:nvSpPr>
            <p:cNvPr name="AutoShape 27" id="27"/>
            <p:cNvSpPr/>
            <p:nvPr/>
          </p:nvSpPr>
          <p:spPr>
            <a:xfrm>
              <a:off x="2946489" y="1016239"/>
              <a:ext cx="1027682" cy="1012336"/>
            </a:xfrm>
            <a:prstGeom prst="line">
              <a:avLst/>
            </a:prstGeom>
            <a:ln cap="flat" w="38100">
              <a:solidFill>
                <a:srgbClr val="FFDE59"/>
              </a:solidFill>
              <a:prstDash val="solid"/>
              <a:headEnd type="none" len="sm" w="sm"/>
              <a:tailEnd type="none" len="sm" w="sm"/>
            </a:ln>
          </p:spPr>
        </p:sp>
        <p:sp>
          <p:nvSpPr>
            <p:cNvPr name="AutoShape 28" id="28"/>
            <p:cNvSpPr/>
            <p:nvPr/>
          </p:nvSpPr>
          <p:spPr>
            <a:xfrm>
              <a:off x="1194334" y="2447647"/>
              <a:ext cx="2608096" cy="0"/>
            </a:xfrm>
            <a:prstGeom prst="line">
              <a:avLst/>
            </a:prstGeom>
            <a:ln cap="flat" w="38100">
              <a:solidFill>
                <a:srgbClr val="FFDE59"/>
              </a:solidFill>
              <a:prstDash val="solid"/>
              <a:headEnd type="none" len="sm" w="sm"/>
              <a:tailEnd type="none" len="sm" w="sm"/>
            </a:ln>
          </p:spPr>
        </p:sp>
        <p:sp>
          <p:nvSpPr>
            <p:cNvPr name="TextBox 29" id="29"/>
            <p:cNvSpPr txBox="true"/>
            <p:nvPr/>
          </p:nvSpPr>
          <p:spPr>
            <a:xfrm rot="0">
              <a:off x="982296" y="1073025"/>
              <a:ext cx="442979" cy="472433"/>
            </a:xfrm>
            <a:prstGeom prst="rect">
              <a:avLst/>
            </a:prstGeom>
          </p:spPr>
          <p:txBody>
            <a:bodyPr anchor="t" rtlCol="false" tIns="0" lIns="0" bIns="0" rIns="0">
              <a:spAutoFit/>
            </a:bodyPr>
            <a:lstStyle/>
            <a:p>
              <a:pPr algn="ctr">
                <a:lnSpc>
                  <a:spcPts val="3045"/>
                </a:lnSpc>
              </a:pPr>
              <a:r>
                <a:rPr lang="en-US" sz="2175" b="true">
                  <a:solidFill>
                    <a:srgbClr val="FFDE59"/>
                  </a:solidFill>
                  <a:latin typeface="Open Sans Bold"/>
                  <a:ea typeface="Open Sans Bold"/>
                  <a:cs typeface="Open Sans Bold"/>
                  <a:sym typeface="Open Sans Bold"/>
                </a:rPr>
                <a:t>16</a:t>
              </a:r>
            </a:p>
          </p:txBody>
        </p:sp>
        <p:sp>
          <p:nvSpPr>
            <p:cNvPr name="TextBox 30" id="30"/>
            <p:cNvSpPr txBox="true"/>
            <p:nvPr/>
          </p:nvSpPr>
          <p:spPr>
            <a:xfrm rot="0">
              <a:off x="1194334" y="3424556"/>
              <a:ext cx="442979" cy="472433"/>
            </a:xfrm>
            <a:prstGeom prst="rect">
              <a:avLst/>
            </a:prstGeom>
          </p:spPr>
          <p:txBody>
            <a:bodyPr anchor="t" rtlCol="false" tIns="0" lIns="0" bIns="0" rIns="0">
              <a:spAutoFit/>
            </a:bodyPr>
            <a:lstStyle/>
            <a:p>
              <a:pPr algn="ctr">
                <a:lnSpc>
                  <a:spcPts val="3045"/>
                </a:lnSpc>
              </a:pPr>
              <a:r>
                <a:rPr lang="en-US" sz="2175" b="true">
                  <a:solidFill>
                    <a:srgbClr val="FFDE59"/>
                  </a:solidFill>
                  <a:latin typeface="Open Sans Bold"/>
                  <a:ea typeface="Open Sans Bold"/>
                  <a:cs typeface="Open Sans Bold"/>
                  <a:sym typeface="Open Sans Bold"/>
                </a:rPr>
                <a:t>18</a:t>
              </a:r>
            </a:p>
          </p:txBody>
        </p:sp>
        <p:sp>
          <p:nvSpPr>
            <p:cNvPr name="TextBox 31" id="31"/>
            <p:cNvSpPr txBox="true"/>
            <p:nvPr/>
          </p:nvSpPr>
          <p:spPr>
            <a:xfrm rot="0">
              <a:off x="2675252" y="2644497"/>
              <a:ext cx="442979" cy="472433"/>
            </a:xfrm>
            <a:prstGeom prst="rect">
              <a:avLst/>
            </a:prstGeom>
          </p:spPr>
          <p:txBody>
            <a:bodyPr anchor="t" rtlCol="false" tIns="0" lIns="0" bIns="0" rIns="0">
              <a:spAutoFit/>
            </a:bodyPr>
            <a:lstStyle/>
            <a:p>
              <a:pPr algn="ctr">
                <a:lnSpc>
                  <a:spcPts val="3045"/>
                </a:lnSpc>
              </a:pPr>
              <a:r>
                <a:rPr lang="en-US" sz="2175" b="true">
                  <a:solidFill>
                    <a:srgbClr val="FFFFFF"/>
                  </a:solidFill>
                  <a:latin typeface="Open Sans Bold"/>
                  <a:ea typeface="Open Sans Bold"/>
                  <a:cs typeface="Open Sans Bold"/>
                  <a:sym typeface="Open Sans Bold"/>
                </a:rPr>
                <a:t>45</a:t>
              </a:r>
            </a:p>
          </p:txBody>
        </p:sp>
        <p:sp>
          <p:nvSpPr>
            <p:cNvPr name="TextBox 32" id="32"/>
            <p:cNvSpPr txBox="true"/>
            <p:nvPr/>
          </p:nvSpPr>
          <p:spPr>
            <a:xfrm rot="0">
              <a:off x="3752682" y="1103208"/>
              <a:ext cx="442979" cy="472433"/>
            </a:xfrm>
            <a:prstGeom prst="rect">
              <a:avLst/>
            </a:prstGeom>
          </p:spPr>
          <p:txBody>
            <a:bodyPr anchor="t" rtlCol="false" tIns="0" lIns="0" bIns="0" rIns="0">
              <a:spAutoFit/>
            </a:bodyPr>
            <a:lstStyle/>
            <a:p>
              <a:pPr algn="ctr">
                <a:lnSpc>
                  <a:spcPts val="3045"/>
                </a:lnSpc>
              </a:pPr>
              <a:r>
                <a:rPr lang="en-US" sz="2175" b="true">
                  <a:solidFill>
                    <a:srgbClr val="FFDE59"/>
                  </a:solidFill>
                  <a:latin typeface="Open Sans Bold"/>
                  <a:ea typeface="Open Sans Bold"/>
                  <a:cs typeface="Open Sans Bold"/>
                  <a:sym typeface="Open Sans Bold"/>
                </a:rPr>
                <a:t>32</a:t>
              </a:r>
            </a:p>
          </p:txBody>
        </p:sp>
        <p:sp>
          <p:nvSpPr>
            <p:cNvPr name="AutoShape 33" id="33"/>
            <p:cNvSpPr/>
            <p:nvPr/>
          </p:nvSpPr>
          <p:spPr>
            <a:xfrm>
              <a:off x="2521064" y="1194334"/>
              <a:ext cx="0" cy="2436750"/>
            </a:xfrm>
            <a:prstGeom prst="line">
              <a:avLst/>
            </a:prstGeom>
            <a:ln cap="flat" w="38100">
              <a:solidFill>
                <a:srgbClr val="FFFFFF"/>
              </a:solidFill>
              <a:prstDash val="solid"/>
              <a:headEnd type="none" len="sm" w="sm"/>
              <a:tailEnd type="none" len="sm" w="sm"/>
            </a:ln>
          </p:spPr>
        </p:sp>
        <p:sp>
          <p:nvSpPr>
            <p:cNvPr name="TextBox 34" id="34"/>
            <p:cNvSpPr txBox="true"/>
            <p:nvPr/>
          </p:nvSpPr>
          <p:spPr>
            <a:xfrm rot="0">
              <a:off x="1923897" y="1956334"/>
              <a:ext cx="442979" cy="472433"/>
            </a:xfrm>
            <a:prstGeom prst="rect">
              <a:avLst/>
            </a:prstGeom>
          </p:spPr>
          <p:txBody>
            <a:bodyPr anchor="t" rtlCol="false" tIns="0" lIns="0" bIns="0" rIns="0">
              <a:spAutoFit/>
            </a:bodyPr>
            <a:lstStyle/>
            <a:p>
              <a:pPr algn="ctr">
                <a:lnSpc>
                  <a:spcPts val="3045"/>
                </a:lnSpc>
              </a:pPr>
              <a:r>
                <a:rPr lang="en-US" sz="2175" b="true">
                  <a:solidFill>
                    <a:srgbClr val="FFDE59"/>
                  </a:solidFill>
                  <a:latin typeface="Open Sans Bold"/>
                  <a:ea typeface="Open Sans Bold"/>
                  <a:cs typeface="Open Sans Bold"/>
                  <a:sym typeface="Open Sans Bold"/>
                </a:rPr>
                <a:t>21</a:t>
              </a:r>
            </a:p>
          </p:txBody>
        </p:sp>
        <p:sp>
          <p:nvSpPr>
            <p:cNvPr name="TextBox 35" id="35"/>
            <p:cNvSpPr txBox="true"/>
            <p:nvPr/>
          </p:nvSpPr>
          <p:spPr>
            <a:xfrm rot="0">
              <a:off x="3580895" y="3345004"/>
              <a:ext cx="221535" cy="472433"/>
            </a:xfrm>
            <a:prstGeom prst="rect">
              <a:avLst/>
            </a:prstGeom>
          </p:spPr>
          <p:txBody>
            <a:bodyPr anchor="t" rtlCol="false" tIns="0" lIns="0" bIns="0" rIns="0">
              <a:spAutoFit/>
            </a:bodyPr>
            <a:lstStyle/>
            <a:p>
              <a:pPr algn="ctr">
                <a:lnSpc>
                  <a:spcPts val="3045"/>
                </a:lnSpc>
              </a:pPr>
              <a:r>
                <a:rPr lang="en-US" sz="2175" b="true">
                  <a:solidFill>
                    <a:srgbClr val="FFDE59"/>
                  </a:solidFill>
                  <a:latin typeface="Open Sans Bold"/>
                  <a:ea typeface="Open Sans Bold"/>
                  <a:cs typeface="Open Sans Bold"/>
                  <a:sym typeface="Open Sans Bold"/>
                </a:rPr>
                <a:t>7</a:t>
              </a:r>
            </a:p>
          </p:txBody>
        </p:sp>
      </p:grpSp>
      <p:grpSp>
        <p:nvGrpSpPr>
          <p:cNvPr name="Group 36" id="36"/>
          <p:cNvGrpSpPr/>
          <p:nvPr/>
        </p:nvGrpSpPr>
        <p:grpSpPr>
          <a:xfrm rot="0">
            <a:off x="7780219" y="5387659"/>
            <a:ext cx="4783279" cy="4436389"/>
            <a:chOff x="0" y="0"/>
            <a:chExt cx="6377705" cy="5915186"/>
          </a:xfrm>
        </p:grpSpPr>
        <p:grpSp>
          <p:nvGrpSpPr>
            <p:cNvPr name="Group 37" id="37"/>
            <p:cNvGrpSpPr/>
            <p:nvPr/>
          </p:nvGrpSpPr>
          <p:grpSpPr>
            <a:xfrm rot="0">
              <a:off x="2496426" y="0"/>
              <a:ext cx="1384854" cy="1384854"/>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39" id="39"/>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1</a:t>
                </a:r>
              </a:p>
            </p:txBody>
          </p:sp>
        </p:grpSp>
        <p:grpSp>
          <p:nvGrpSpPr>
            <p:cNvPr name="Group 40" id="40"/>
            <p:cNvGrpSpPr/>
            <p:nvPr/>
          </p:nvGrpSpPr>
          <p:grpSpPr>
            <a:xfrm rot="0">
              <a:off x="0" y="1100000"/>
              <a:ext cx="1384854" cy="1384854"/>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42" id="42"/>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2</a:t>
                </a:r>
              </a:p>
            </p:txBody>
          </p:sp>
        </p:grpSp>
        <p:grpSp>
          <p:nvGrpSpPr>
            <p:cNvPr name="Group 43" id="43"/>
            <p:cNvGrpSpPr/>
            <p:nvPr/>
          </p:nvGrpSpPr>
          <p:grpSpPr>
            <a:xfrm rot="0">
              <a:off x="4992851" y="1100000"/>
              <a:ext cx="1384854" cy="1384854"/>
              <a:chOff x="0" y="0"/>
              <a:chExt cx="812800" cy="812800"/>
            </a:xfrm>
          </p:grpSpPr>
          <p:sp>
            <p:nvSpPr>
              <p:cNvPr name="Freeform 44" id="4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45" id="45"/>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6</a:t>
                </a:r>
              </a:p>
            </p:txBody>
          </p:sp>
        </p:grpSp>
        <p:grpSp>
          <p:nvGrpSpPr>
            <p:cNvPr name="Group 46" id="46"/>
            <p:cNvGrpSpPr/>
            <p:nvPr/>
          </p:nvGrpSpPr>
          <p:grpSpPr>
            <a:xfrm rot="0">
              <a:off x="570074" y="3351028"/>
              <a:ext cx="1384854" cy="1384854"/>
              <a:chOff x="0" y="0"/>
              <a:chExt cx="812800" cy="812800"/>
            </a:xfrm>
          </p:grpSpPr>
          <p:sp>
            <p:nvSpPr>
              <p:cNvPr name="Freeform 47" id="4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48" id="48"/>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3</a:t>
                </a:r>
              </a:p>
            </p:txBody>
          </p:sp>
        </p:grpSp>
        <p:sp>
          <p:nvSpPr>
            <p:cNvPr name="AutoShape 49" id="49"/>
            <p:cNvSpPr/>
            <p:nvPr/>
          </p:nvSpPr>
          <p:spPr>
            <a:xfrm flipV="true">
              <a:off x="1326228" y="971698"/>
              <a:ext cx="1228824" cy="541457"/>
            </a:xfrm>
            <a:prstGeom prst="line">
              <a:avLst/>
            </a:prstGeom>
            <a:ln cap="flat" w="51185">
              <a:solidFill>
                <a:srgbClr val="FFDE59"/>
              </a:solidFill>
              <a:prstDash val="solid"/>
              <a:headEnd type="none" len="sm" w="sm"/>
              <a:tailEnd type="none" len="sm" w="sm"/>
            </a:ln>
          </p:spPr>
        </p:sp>
        <p:sp>
          <p:nvSpPr>
            <p:cNvPr name="AutoShape 50" id="50"/>
            <p:cNvSpPr/>
            <p:nvPr/>
          </p:nvSpPr>
          <p:spPr>
            <a:xfrm>
              <a:off x="862459" y="2463823"/>
              <a:ext cx="230011" cy="908235"/>
            </a:xfrm>
            <a:prstGeom prst="line">
              <a:avLst/>
            </a:prstGeom>
            <a:ln cap="flat" w="51185">
              <a:solidFill>
                <a:srgbClr val="FFDE59"/>
              </a:solidFill>
              <a:prstDash val="solid"/>
              <a:headEnd type="none" len="sm" w="sm"/>
              <a:tailEnd type="none" len="sm" w="sm"/>
            </a:ln>
          </p:spPr>
        </p:sp>
        <p:sp>
          <p:nvSpPr>
            <p:cNvPr name="AutoShape 51" id="51"/>
            <p:cNvSpPr/>
            <p:nvPr/>
          </p:nvSpPr>
          <p:spPr>
            <a:xfrm>
              <a:off x="3822653" y="971698"/>
              <a:ext cx="1228824" cy="541457"/>
            </a:xfrm>
            <a:prstGeom prst="line">
              <a:avLst/>
            </a:prstGeom>
            <a:ln cap="flat" w="51185">
              <a:solidFill>
                <a:srgbClr val="FFDE59"/>
              </a:solidFill>
              <a:prstDash val="solid"/>
              <a:headEnd type="none" len="sm" w="sm"/>
              <a:tailEnd type="none" len="sm" w="sm"/>
            </a:ln>
          </p:spPr>
        </p:sp>
        <p:sp>
          <p:nvSpPr>
            <p:cNvPr name="AutoShape 52" id="52"/>
            <p:cNvSpPr/>
            <p:nvPr/>
          </p:nvSpPr>
          <p:spPr>
            <a:xfrm flipH="true">
              <a:off x="1607648" y="1292835"/>
              <a:ext cx="1236057" cy="2150211"/>
            </a:xfrm>
            <a:prstGeom prst="line">
              <a:avLst/>
            </a:prstGeom>
            <a:ln cap="flat" w="51185">
              <a:solidFill>
                <a:srgbClr val="FFDE59"/>
              </a:solidFill>
              <a:prstDash val="solid"/>
              <a:headEnd type="none" len="sm" w="sm"/>
              <a:tailEnd type="none" len="sm" w="sm"/>
            </a:ln>
          </p:spPr>
        </p:sp>
        <p:grpSp>
          <p:nvGrpSpPr>
            <p:cNvPr name="Group 53" id="53"/>
            <p:cNvGrpSpPr/>
            <p:nvPr/>
          </p:nvGrpSpPr>
          <p:grpSpPr>
            <a:xfrm rot="0">
              <a:off x="2555052" y="4530332"/>
              <a:ext cx="1384854" cy="1384854"/>
              <a:chOff x="0" y="0"/>
              <a:chExt cx="812800" cy="812800"/>
            </a:xfrm>
          </p:grpSpPr>
          <p:sp>
            <p:nvSpPr>
              <p:cNvPr name="Freeform 54" id="5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55" id="55"/>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4</a:t>
                </a:r>
              </a:p>
            </p:txBody>
          </p:sp>
        </p:grpSp>
        <p:grpSp>
          <p:nvGrpSpPr>
            <p:cNvPr name="Group 56" id="56"/>
            <p:cNvGrpSpPr/>
            <p:nvPr/>
          </p:nvGrpSpPr>
          <p:grpSpPr>
            <a:xfrm rot="0">
              <a:off x="4484586" y="3312930"/>
              <a:ext cx="1384854" cy="1384854"/>
              <a:chOff x="0" y="0"/>
              <a:chExt cx="812800" cy="812800"/>
            </a:xfrm>
          </p:grpSpPr>
          <p:sp>
            <p:nvSpPr>
              <p:cNvPr name="Freeform 57" id="5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58" id="58"/>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5</a:t>
                </a:r>
              </a:p>
            </p:txBody>
          </p:sp>
        </p:grpSp>
        <p:sp>
          <p:nvSpPr>
            <p:cNvPr name="TextBox 59" id="59"/>
            <p:cNvSpPr txBox="true"/>
            <p:nvPr/>
          </p:nvSpPr>
          <p:spPr>
            <a:xfrm rot="0">
              <a:off x="1633864" y="728777"/>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2</a:t>
              </a:r>
            </a:p>
          </p:txBody>
        </p:sp>
        <p:sp>
          <p:nvSpPr>
            <p:cNvPr name="TextBox 60" id="60"/>
            <p:cNvSpPr txBox="true"/>
            <p:nvPr/>
          </p:nvSpPr>
          <p:spPr>
            <a:xfrm rot="0">
              <a:off x="1326228" y="2912811"/>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3</a:t>
              </a:r>
            </a:p>
          </p:txBody>
        </p:sp>
        <p:sp>
          <p:nvSpPr>
            <p:cNvPr name="AutoShape 61" id="61"/>
            <p:cNvSpPr/>
            <p:nvPr/>
          </p:nvSpPr>
          <p:spPr>
            <a:xfrm>
              <a:off x="3197813" y="1384797"/>
              <a:ext cx="40707" cy="3145591"/>
            </a:xfrm>
            <a:prstGeom prst="line">
              <a:avLst/>
            </a:prstGeom>
            <a:ln cap="flat" w="51185">
              <a:solidFill>
                <a:srgbClr val="FFDE59"/>
              </a:solidFill>
              <a:prstDash val="solid"/>
              <a:headEnd type="none" len="sm" w="sm"/>
              <a:tailEnd type="none" len="sm" w="sm"/>
            </a:ln>
          </p:spPr>
        </p:sp>
        <p:sp>
          <p:nvSpPr>
            <p:cNvPr name="TextBox 62" id="62"/>
            <p:cNvSpPr txBox="true"/>
            <p:nvPr/>
          </p:nvSpPr>
          <p:spPr>
            <a:xfrm rot="0">
              <a:off x="2919485" y="4008164"/>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8</a:t>
              </a:r>
            </a:p>
          </p:txBody>
        </p:sp>
        <p:sp>
          <p:nvSpPr>
            <p:cNvPr name="AutoShape 63" id="63"/>
            <p:cNvSpPr/>
            <p:nvPr/>
          </p:nvSpPr>
          <p:spPr>
            <a:xfrm>
              <a:off x="3545210" y="1286236"/>
              <a:ext cx="1275446" cy="2125313"/>
            </a:xfrm>
            <a:prstGeom prst="line">
              <a:avLst/>
            </a:prstGeom>
            <a:ln cap="flat" w="51185">
              <a:solidFill>
                <a:srgbClr val="FFDE59"/>
              </a:solidFill>
              <a:prstDash val="solid"/>
              <a:headEnd type="none" len="sm" w="sm"/>
              <a:tailEnd type="none" len="sm" w="sm"/>
            </a:ln>
          </p:spPr>
        </p:sp>
        <p:sp>
          <p:nvSpPr>
            <p:cNvPr name="TextBox 64" id="64"/>
            <p:cNvSpPr txBox="true"/>
            <p:nvPr/>
          </p:nvSpPr>
          <p:spPr>
            <a:xfrm rot="0">
              <a:off x="5530244" y="2973331"/>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6</a:t>
              </a:r>
            </a:p>
          </p:txBody>
        </p:sp>
        <p:sp>
          <p:nvSpPr>
            <p:cNvPr name="TextBox 65" id="65"/>
            <p:cNvSpPr txBox="true"/>
            <p:nvPr/>
          </p:nvSpPr>
          <p:spPr>
            <a:xfrm rot="0">
              <a:off x="4581299" y="816823"/>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5</a:t>
              </a:r>
            </a:p>
          </p:txBody>
        </p:sp>
        <p:sp>
          <p:nvSpPr>
            <p:cNvPr name="TextBox 66" id="66"/>
            <p:cNvSpPr txBox="true"/>
            <p:nvPr/>
          </p:nvSpPr>
          <p:spPr>
            <a:xfrm rot="0">
              <a:off x="674666" y="3004829"/>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3</a:t>
              </a:r>
            </a:p>
          </p:txBody>
        </p:sp>
        <p:sp>
          <p:nvSpPr>
            <p:cNvPr name="AutoShape 67" id="67"/>
            <p:cNvSpPr/>
            <p:nvPr/>
          </p:nvSpPr>
          <p:spPr>
            <a:xfrm>
              <a:off x="1106073" y="2347774"/>
              <a:ext cx="1727761" cy="2319637"/>
            </a:xfrm>
            <a:prstGeom prst="line">
              <a:avLst/>
            </a:prstGeom>
            <a:ln cap="flat" w="51185">
              <a:solidFill>
                <a:srgbClr val="FFDE59"/>
              </a:solidFill>
              <a:prstDash val="solid"/>
              <a:headEnd type="none" len="sm" w="sm"/>
              <a:tailEnd type="none" len="sm" w="sm"/>
            </a:ln>
          </p:spPr>
        </p:sp>
        <p:sp>
          <p:nvSpPr>
            <p:cNvPr name="TextBox 68" id="68"/>
            <p:cNvSpPr txBox="true"/>
            <p:nvPr/>
          </p:nvSpPr>
          <p:spPr>
            <a:xfrm rot="0">
              <a:off x="4179616" y="3004829"/>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sp>
          <p:nvSpPr>
            <p:cNvPr name="AutoShape 69" id="69"/>
            <p:cNvSpPr/>
            <p:nvPr/>
          </p:nvSpPr>
          <p:spPr>
            <a:xfrm>
              <a:off x="1313508" y="2098901"/>
              <a:ext cx="3242423" cy="1599982"/>
            </a:xfrm>
            <a:prstGeom prst="line">
              <a:avLst/>
            </a:prstGeom>
            <a:ln cap="flat" w="51185">
              <a:solidFill>
                <a:srgbClr val="FFDE59"/>
              </a:solidFill>
              <a:prstDash val="solid"/>
              <a:headEnd type="none" len="sm" w="sm"/>
              <a:tailEnd type="none" len="sm" w="sm"/>
            </a:ln>
          </p:spPr>
        </p:sp>
        <p:sp>
          <p:nvSpPr>
            <p:cNvPr name="AutoShape 70" id="70"/>
            <p:cNvSpPr/>
            <p:nvPr/>
          </p:nvSpPr>
          <p:spPr>
            <a:xfrm>
              <a:off x="1384854" y="1792426"/>
              <a:ext cx="3607998" cy="0"/>
            </a:xfrm>
            <a:prstGeom prst="line">
              <a:avLst/>
            </a:prstGeom>
            <a:ln cap="flat" w="51185">
              <a:solidFill>
                <a:srgbClr val="FFDE59"/>
              </a:solidFill>
              <a:prstDash val="solid"/>
              <a:headEnd type="none" len="sm" w="sm"/>
              <a:tailEnd type="none" len="sm" w="sm"/>
            </a:ln>
          </p:spPr>
        </p:sp>
        <p:sp>
          <p:nvSpPr>
            <p:cNvPr name="TextBox 71" id="71"/>
            <p:cNvSpPr txBox="true"/>
            <p:nvPr/>
          </p:nvSpPr>
          <p:spPr>
            <a:xfrm rot="0">
              <a:off x="1317870" y="2186714"/>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7</a:t>
              </a:r>
            </a:p>
          </p:txBody>
        </p:sp>
        <p:sp>
          <p:nvSpPr>
            <p:cNvPr name="TextBox 72" id="72"/>
            <p:cNvSpPr txBox="true"/>
            <p:nvPr/>
          </p:nvSpPr>
          <p:spPr>
            <a:xfrm rot="0">
              <a:off x="4460513" y="1354210"/>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4</a:t>
              </a:r>
            </a:p>
          </p:txBody>
        </p:sp>
        <p:sp>
          <p:nvSpPr>
            <p:cNvPr name="TextBox 73" id="73"/>
            <p:cNvSpPr txBox="true"/>
            <p:nvPr/>
          </p:nvSpPr>
          <p:spPr>
            <a:xfrm rot="0">
              <a:off x="2461156" y="1119369"/>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sp>
          <p:nvSpPr>
            <p:cNvPr name="TextBox 74" id="74"/>
            <p:cNvSpPr txBox="true"/>
            <p:nvPr/>
          </p:nvSpPr>
          <p:spPr>
            <a:xfrm rot="0">
              <a:off x="598531" y="2525733"/>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2</a:t>
              </a:r>
            </a:p>
          </p:txBody>
        </p:sp>
        <p:sp>
          <p:nvSpPr>
            <p:cNvPr name="AutoShape 75" id="75"/>
            <p:cNvSpPr/>
            <p:nvPr/>
          </p:nvSpPr>
          <p:spPr>
            <a:xfrm flipH="true" flipV="true">
              <a:off x="1857885" y="4397181"/>
              <a:ext cx="794211" cy="471852"/>
            </a:xfrm>
            <a:prstGeom prst="line">
              <a:avLst/>
            </a:prstGeom>
            <a:ln cap="flat" w="51185">
              <a:solidFill>
                <a:srgbClr val="FFDE59"/>
              </a:solidFill>
              <a:prstDash val="solid"/>
              <a:headEnd type="none" len="sm" w="sm"/>
              <a:tailEnd type="none" len="sm" w="sm"/>
            </a:ln>
          </p:spPr>
        </p:sp>
        <p:sp>
          <p:nvSpPr>
            <p:cNvPr name="TextBox 76" id="76"/>
            <p:cNvSpPr txBox="true"/>
            <p:nvPr/>
          </p:nvSpPr>
          <p:spPr>
            <a:xfrm rot="0">
              <a:off x="2273363" y="4941292"/>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4</a:t>
              </a:r>
            </a:p>
          </p:txBody>
        </p:sp>
        <p:sp>
          <p:nvSpPr>
            <p:cNvPr name="AutoShape 77" id="77"/>
            <p:cNvSpPr/>
            <p:nvPr/>
          </p:nvSpPr>
          <p:spPr>
            <a:xfrm flipV="true">
              <a:off x="1954896" y="4012096"/>
              <a:ext cx="2529722" cy="24620"/>
            </a:xfrm>
            <a:prstGeom prst="line">
              <a:avLst/>
            </a:prstGeom>
            <a:ln cap="flat" w="51185">
              <a:solidFill>
                <a:srgbClr val="FFDE59"/>
              </a:solidFill>
              <a:prstDash val="solid"/>
              <a:headEnd type="none" len="sm" w="sm"/>
              <a:tailEnd type="none" len="sm" w="sm"/>
            </a:ln>
          </p:spPr>
        </p:sp>
        <p:sp>
          <p:nvSpPr>
            <p:cNvPr name="TextBox 78" id="78"/>
            <p:cNvSpPr txBox="true"/>
            <p:nvPr/>
          </p:nvSpPr>
          <p:spPr>
            <a:xfrm rot="0">
              <a:off x="3533398" y="3437785"/>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6</a:t>
              </a:r>
            </a:p>
          </p:txBody>
        </p:sp>
        <p:sp>
          <p:nvSpPr>
            <p:cNvPr name="AutoShape 79" id="79"/>
            <p:cNvSpPr/>
            <p:nvPr/>
          </p:nvSpPr>
          <p:spPr>
            <a:xfrm flipV="true">
              <a:off x="1879730" y="2106573"/>
              <a:ext cx="3188319" cy="1622735"/>
            </a:xfrm>
            <a:prstGeom prst="line">
              <a:avLst/>
            </a:prstGeom>
            <a:ln cap="flat" w="51185">
              <a:solidFill>
                <a:srgbClr val="FFDE59"/>
              </a:solidFill>
              <a:prstDash val="solid"/>
              <a:headEnd type="none" len="sm" w="sm"/>
              <a:tailEnd type="none" len="sm" w="sm"/>
            </a:ln>
          </p:spPr>
        </p:sp>
        <p:sp>
          <p:nvSpPr>
            <p:cNvPr name="TextBox 80" id="80"/>
            <p:cNvSpPr txBox="true"/>
            <p:nvPr/>
          </p:nvSpPr>
          <p:spPr>
            <a:xfrm rot="0">
              <a:off x="4554410" y="1826959"/>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5</a:t>
              </a:r>
            </a:p>
          </p:txBody>
        </p:sp>
        <p:sp>
          <p:nvSpPr>
            <p:cNvPr name="TextBox 81" id="81"/>
            <p:cNvSpPr txBox="true"/>
            <p:nvPr/>
          </p:nvSpPr>
          <p:spPr>
            <a:xfrm rot="0">
              <a:off x="2945267" y="1846995"/>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8</a:t>
              </a:r>
            </a:p>
          </p:txBody>
        </p:sp>
        <p:sp>
          <p:nvSpPr>
            <p:cNvPr name="TextBox 82" id="82"/>
            <p:cNvSpPr txBox="true"/>
            <p:nvPr/>
          </p:nvSpPr>
          <p:spPr>
            <a:xfrm rot="0">
              <a:off x="3312524" y="2186714"/>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2</a:t>
              </a:r>
            </a:p>
          </p:txBody>
        </p:sp>
        <p:sp>
          <p:nvSpPr>
            <p:cNvPr name="TextBox 83" id="83"/>
            <p:cNvSpPr txBox="true"/>
            <p:nvPr/>
          </p:nvSpPr>
          <p:spPr>
            <a:xfrm rot="0">
              <a:off x="2311754" y="4203460"/>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2</a:t>
              </a:r>
            </a:p>
          </p:txBody>
        </p:sp>
        <p:sp>
          <p:nvSpPr>
            <p:cNvPr name="TextBox 84" id="84"/>
            <p:cNvSpPr txBox="true"/>
            <p:nvPr/>
          </p:nvSpPr>
          <p:spPr>
            <a:xfrm rot="0">
              <a:off x="1766105" y="4580586"/>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3</a:t>
              </a:r>
            </a:p>
          </p:txBody>
        </p:sp>
        <p:sp>
          <p:nvSpPr>
            <p:cNvPr name="AutoShape 85" id="85"/>
            <p:cNvSpPr/>
            <p:nvPr/>
          </p:nvSpPr>
          <p:spPr>
            <a:xfrm flipV="true">
              <a:off x="3833165" y="4374885"/>
              <a:ext cx="758161" cy="478347"/>
            </a:xfrm>
            <a:prstGeom prst="line">
              <a:avLst/>
            </a:prstGeom>
            <a:ln cap="flat" w="51185">
              <a:solidFill>
                <a:srgbClr val="FFDE59"/>
              </a:solidFill>
              <a:prstDash val="solid"/>
              <a:headEnd type="none" len="sm" w="sm"/>
              <a:tailEnd type="none" len="sm" w="sm"/>
            </a:ln>
          </p:spPr>
        </p:sp>
        <p:sp>
          <p:nvSpPr>
            <p:cNvPr name="TextBox 86" id="86"/>
            <p:cNvSpPr txBox="true"/>
            <p:nvPr/>
          </p:nvSpPr>
          <p:spPr>
            <a:xfrm rot="0">
              <a:off x="3991823" y="4688257"/>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2</a:t>
              </a:r>
            </a:p>
          </p:txBody>
        </p:sp>
        <p:sp>
          <p:nvSpPr>
            <p:cNvPr name="AutoShape 87" id="87"/>
            <p:cNvSpPr/>
            <p:nvPr/>
          </p:nvSpPr>
          <p:spPr>
            <a:xfrm flipV="true">
              <a:off x="3648619" y="2356889"/>
              <a:ext cx="1635518" cy="2301408"/>
            </a:xfrm>
            <a:prstGeom prst="line">
              <a:avLst/>
            </a:prstGeom>
            <a:ln cap="flat" w="51185">
              <a:solidFill>
                <a:srgbClr val="FFDE59"/>
              </a:solidFill>
              <a:prstDash val="solid"/>
              <a:headEnd type="none" len="sm" w="sm"/>
              <a:tailEnd type="none" len="sm" w="sm"/>
            </a:ln>
          </p:spPr>
        </p:sp>
        <p:sp>
          <p:nvSpPr>
            <p:cNvPr name="TextBox 88" id="88"/>
            <p:cNvSpPr txBox="true"/>
            <p:nvPr/>
          </p:nvSpPr>
          <p:spPr>
            <a:xfrm rot="0">
              <a:off x="3752113" y="1095185"/>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sp>
          <p:nvSpPr>
            <p:cNvPr name="TextBox 89" id="89"/>
            <p:cNvSpPr txBox="true"/>
            <p:nvPr/>
          </p:nvSpPr>
          <p:spPr>
            <a:xfrm rot="0">
              <a:off x="1691938" y="1846995"/>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2</a:t>
              </a:r>
            </a:p>
          </p:txBody>
        </p:sp>
        <p:sp>
          <p:nvSpPr>
            <p:cNvPr name="TextBox 90" id="90"/>
            <p:cNvSpPr txBox="true"/>
            <p:nvPr/>
          </p:nvSpPr>
          <p:spPr>
            <a:xfrm rot="0">
              <a:off x="2499547" y="3567140"/>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3</a:t>
              </a:r>
            </a:p>
          </p:txBody>
        </p:sp>
        <p:sp>
          <p:nvSpPr>
            <p:cNvPr name="TextBox 91" id="91"/>
            <p:cNvSpPr txBox="true"/>
            <p:nvPr/>
          </p:nvSpPr>
          <p:spPr>
            <a:xfrm rot="0">
              <a:off x="4460513" y="4482707"/>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4</a:t>
              </a:r>
            </a:p>
          </p:txBody>
        </p:sp>
        <p:sp>
          <p:nvSpPr>
            <p:cNvPr name="AutoShape 92" id="92"/>
            <p:cNvSpPr/>
            <p:nvPr/>
          </p:nvSpPr>
          <p:spPr>
            <a:xfrm flipV="true">
              <a:off x="5332048" y="2467431"/>
              <a:ext cx="198196" cy="862922"/>
            </a:xfrm>
            <a:prstGeom prst="line">
              <a:avLst/>
            </a:prstGeom>
            <a:ln cap="flat" w="51185">
              <a:solidFill>
                <a:srgbClr val="FFDE59"/>
              </a:solidFill>
              <a:prstDash val="solid"/>
              <a:headEnd type="none" len="sm" w="sm"/>
              <a:tailEnd type="none" len="sm" w="sm"/>
            </a:ln>
          </p:spPr>
        </p:sp>
        <p:sp>
          <p:nvSpPr>
            <p:cNvPr name="TextBox 93" id="93"/>
            <p:cNvSpPr txBox="true"/>
            <p:nvPr/>
          </p:nvSpPr>
          <p:spPr>
            <a:xfrm rot="0">
              <a:off x="4581299" y="2495077"/>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9</a:t>
              </a:r>
            </a:p>
          </p:txBody>
        </p:sp>
        <p:sp>
          <p:nvSpPr>
            <p:cNvPr name="TextBox 94" id="94"/>
            <p:cNvSpPr txBox="true"/>
            <p:nvPr/>
          </p:nvSpPr>
          <p:spPr>
            <a:xfrm rot="0">
              <a:off x="1670092" y="1339561"/>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3</a:t>
              </a:r>
            </a:p>
          </p:txBody>
        </p:sp>
        <p:sp>
          <p:nvSpPr>
            <p:cNvPr name="TextBox 95" id="95"/>
            <p:cNvSpPr txBox="true"/>
            <p:nvPr/>
          </p:nvSpPr>
          <p:spPr>
            <a:xfrm rot="0">
              <a:off x="2085571" y="3047193"/>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sp>
          <p:nvSpPr>
            <p:cNvPr name="TextBox 96" id="96"/>
            <p:cNvSpPr txBox="true"/>
            <p:nvPr/>
          </p:nvSpPr>
          <p:spPr>
            <a:xfrm rot="0">
              <a:off x="3451314" y="4116840"/>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3</a:t>
              </a:r>
            </a:p>
          </p:txBody>
        </p:sp>
        <p:sp>
          <p:nvSpPr>
            <p:cNvPr name="TextBox 97" id="97"/>
            <p:cNvSpPr txBox="true"/>
            <p:nvPr/>
          </p:nvSpPr>
          <p:spPr>
            <a:xfrm rot="0">
              <a:off x="5659130" y="2525733"/>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sp>
          <p:nvSpPr>
            <p:cNvPr name="TextBox 98" id="98"/>
            <p:cNvSpPr txBox="true"/>
            <p:nvPr/>
          </p:nvSpPr>
          <p:spPr>
            <a:xfrm rot="0">
              <a:off x="5128577" y="2577306"/>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grpSp>
      <p:grpSp>
        <p:nvGrpSpPr>
          <p:cNvPr name="Group 99" id="99"/>
          <p:cNvGrpSpPr/>
          <p:nvPr/>
        </p:nvGrpSpPr>
        <p:grpSpPr>
          <a:xfrm rot="0">
            <a:off x="12563498" y="1677287"/>
            <a:ext cx="4695802" cy="4355256"/>
            <a:chOff x="0" y="0"/>
            <a:chExt cx="6261069" cy="5807008"/>
          </a:xfrm>
        </p:grpSpPr>
        <p:grpSp>
          <p:nvGrpSpPr>
            <p:cNvPr name="Group 100" id="100"/>
            <p:cNvGrpSpPr/>
            <p:nvPr/>
          </p:nvGrpSpPr>
          <p:grpSpPr>
            <a:xfrm rot="0">
              <a:off x="2450771" y="0"/>
              <a:ext cx="1359527" cy="1359527"/>
              <a:chOff x="0" y="0"/>
              <a:chExt cx="812800" cy="812800"/>
            </a:xfrm>
          </p:grpSpPr>
          <p:sp>
            <p:nvSpPr>
              <p:cNvPr name="Freeform 101" id="10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02" id="102"/>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1</a:t>
                </a:r>
              </a:p>
            </p:txBody>
          </p:sp>
        </p:grpSp>
        <p:grpSp>
          <p:nvGrpSpPr>
            <p:cNvPr name="Group 103" id="103"/>
            <p:cNvGrpSpPr/>
            <p:nvPr/>
          </p:nvGrpSpPr>
          <p:grpSpPr>
            <a:xfrm rot="0">
              <a:off x="0" y="1079883"/>
              <a:ext cx="1359527" cy="1359527"/>
              <a:chOff x="0" y="0"/>
              <a:chExt cx="812800" cy="812800"/>
            </a:xfrm>
          </p:grpSpPr>
          <p:sp>
            <p:nvSpPr>
              <p:cNvPr name="Freeform 104" id="10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05" id="105"/>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2</a:t>
                </a:r>
              </a:p>
            </p:txBody>
          </p:sp>
        </p:grpSp>
        <p:grpSp>
          <p:nvGrpSpPr>
            <p:cNvPr name="Group 106" id="106"/>
            <p:cNvGrpSpPr/>
            <p:nvPr/>
          </p:nvGrpSpPr>
          <p:grpSpPr>
            <a:xfrm rot="0">
              <a:off x="4901541" y="1079883"/>
              <a:ext cx="1359527" cy="1359527"/>
              <a:chOff x="0" y="0"/>
              <a:chExt cx="812800" cy="812800"/>
            </a:xfrm>
          </p:grpSpPr>
          <p:sp>
            <p:nvSpPr>
              <p:cNvPr name="Freeform 107" id="10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08" id="108"/>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6</a:t>
                </a:r>
              </a:p>
            </p:txBody>
          </p:sp>
        </p:grpSp>
        <p:grpSp>
          <p:nvGrpSpPr>
            <p:cNvPr name="Group 109" id="109"/>
            <p:cNvGrpSpPr/>
            <p:nvPr/>
          </p:nvGrpSpPr>
          <p:grpSpPr>
            <a:xfrm rot="0">
              <a:off x="559649" y="3289744"/>
              <a:ext cx="1359527" cy="1359527"/>
              <a:chOff x="0" y="0"/>
              <a:chExt cx="812800" cy="812800"/>
            </a:xfrm>
          </p:grpSpPr>
          <p:sp>
            <p:nvSpPr>
              <p:cNvPr name="Freeform 110" id="1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11" id="111"/>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3</a:t>
                </a:r>
              </a:p>
            </p:txBody>
          </p:sp>
        </p:grpSp>
        <p:sp>
          <p:nvSpPr>
            <p:cNvPr name="AutoShape 112" id="112"/>
            <p:cNvSpPr/>
            <p:nvPr/>
          </p:nvSpPr>
          <p:spPr>
            <a:xfrm flipH="true">
              <a:off x="1301973" y="953928"/>
              <a:ext cx="1206351" cy="531554"/>
            </a:xfrm>
            <a:prstGeom prst="line">
              <a:avLst/>
            </a:prstGeom>
            <a:ln cap="flat" w="48436">
              <a:solidFill>
                <a:srgbClr val="FFDE59"/>
              </a:solidFill>
              <a:prstDash val="solid"/>
              <a:headEnd type="none" len="sm" w="sm"/>
              <a:tailEnd type="none" len="sm" w="sm"/>
            </a:ln>
          </p:spPr>
        </p:sp>
        <p:grpSp>
          <p:nvGrpSpPr>
            <p:cNvPr name="Group 113" id="113"/>
            <p:cNvGrpSpPr/>
            <p:nvPr/>
          </p:nvGrpSpPr>
          <p:grpSpPr>
            <a:xfrm rot="0">
              <a:off x="2508325" y="4447480"/>
              <a:ext cx="1359527" cy="1359527"/>
              <a:chOff x="0" y="0"/>
              <a:chExt cx="812800" cy="812800"/>
            </a:xfrm>
          </p:grpSpPr>
          <p:sp>
            <p:nvSpPr>
              <p:cNvPr name="Freeform 114" id="1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15" id="115"/>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4</a:t>
                </a:r>
              </a:p>
            </p:txBody>
          </p:sp>
        </p:grpSp>
        <p:grpSp>
          <p:nvGrpSpPr>
            <p:cNvPr name="Group 116" id="116"/>
            <p:cNvGrpSpPr/>
            <p:nvPr/>
          </p:nvGrpSpPr>
          <p:grpSpPr>
            <a:xfrm rot="0">
              <a:off x="4402571" y="3252343"/>
              <a:ext cx="1359527" cy="1359527"/>
              <a:chOff x="0" y="0"/>
              <a:chExt cx="812800" cy="812800"/>
            </a:xfrm>
          </p:grpSpPr>
          <p:sp>
            <p:nvSpPr>
              <p:cNvPr name="Freeform 117" id="1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18" id="118"/>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5</a:t>
                </a:r>
              </a:p>
            </p:txBody>
          </p:sp>
        </p:grpSp>
        <p:sp>
          <p:nvSpPr>
            <p:cNvPr name="TextBox 119" id="119"/>
            <p:cNvSpPr txBox="true"/>
            <p:nvPr/>
          </p:nvSpPr>
          <p:spPr>
            <a:xfrm rot="0">
              <a:off x="1973150" y="556407"/>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34</a:t>
              </a:r>
            </a:p>
          </p:txBody>
        </p:sp>
        <p:sp>
          <p:nvSpPr>
            <p:cNvPr name="AutoShape 120" id="120"/>
            <p:cNvSpPr/>
            <p:nvPr/>
          </p:nvSpPr>
          <p:spPr>
            <a:xfrm flipH="true">
              <a:off x="1578247" y="1269192"/>
              <a:ext cx="1213452" cy="2110888"/>
            </a:xfrm>
            <a:prstGeom prst="line">
              <a:avLst/>
            </a:prstGeom>
            <a:ln cap="flat" w="48436">
              <a:solidFill>
                <a:srgbClr val="FFDE59"/>
              </a:solidFill>
              <a:prstDash val="solid"/>
              <a:headEnd type="none" len="sm" w="sm"/>
              <a:tailEnd type="none" len="sm" w="sm"/>
            </a:ln>
          </p:spPr>
        </p:sp>
        <p:sp>
          <p:nvSpPr>
            <p:cNvPr name="TextBox 121" id="121"/>
            <p:cNvSpPr txBox="true"/>
            <p:nvPr/>
          </p:nvSpPr>
          <p:spPr>
            <a:xfrm rot="0">
              <a:off x="2234953" y="1146373"/>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90</a:t>
              </a:r>
            </a:p>
          </p:txBody>
        </p:sp>
        <p:sp>
          <p:nvSpPr>
            <p:cNvPr name="AutoShape 122" id="122"/>
            <p:cNvSpPr/>
            <p:nvPr/>
          </p:nvSpPr>
          <p:spPr>
            <a:xfrm>
              <a:off x="3139330" y="1359472"/>
              <a:ext cx="39962" cy="3088064"/>
            </a:xfrm>
            <a:prstGeom prst="line">
              <a:avLst/>
            </a:prstGeom>
            <a:ln cap="flat" w="48436">
              <a:solidFill>
                <a:srgbClr val="FFDE59"/>
              </a:solidFill>
              <a:prstDash val="solid"/>
              <a:headEnd type="none" len="sm" w="sm"/>
              <a:tailEnd type="none" len="sm" w="sm"/>
            </a:ln>
          </p:spPr>
        </p:sp>
        <p:sp>
          <p:nvSpPr>
            <p:cNvPr name="TextBox 123" id="123"/>
            <p:cNvSpPr txBox="true"/>
            <p:nvPr/>
          </p:nvSpPr>
          <p:spPr>
            <a:xfrm rot="0">
              <a:off x="2761894" y="1807293"/>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21</a:t>
              </a:r>
            </a:p>
          </p:txBody>
        </p:sp>
        <p:sp>
          <p:nvSpPr>
            <p:cNvPr name="AutoShape 124" id="124"/>
            <p:cNvSpPr/>
            <p:nvPr/>
          </p:nvSpPr>
          <p:spPr>
            <a:xfrm>
              <a:off x="3480375" y="1262713"/>
              <a:ext cx="1252120" cy="2086445"/>
            </a:xfrm>
            <a:prstGeom prst="line">
              <a:avLst/>
            </a:prstGeom>
            <a:ln cap="flat" w="48436">
              <a:solidFill>
                <a:srgbClr val="FFFFFF"/>
              </a:solidFill>
              <a:prstDash val="solid"/>
              <a:headEnd type="none" len="sm" w="sm"/>
              <a:tailEnd type="none" len="sm" w="sm"/>
            </a:ln>
          </p:spPr>
        </p:sp>
        <p:sp>
          <p:nvSpPr>
            <p:cNvPr name="TextBox 125" id="125"/>
            <p:cNvSpPr txBox="true"/>
            <p:nvPr/>
          </p:nvSpPr>
          <p:spPr>
            <a:xfrm rot="0">
              <a:off x="4033931" y="292760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AutoShape 126" id="126"/>
            <p:cNvSpPr/>
            <p:nvPr/>
          </p:nvSpPr>
          <p:spPr>
            <a:xfrm>
              <a:off x="3752744" y="953928"/>
              <a:ext cx="1206351" cy="531554"/>
            </a:xfrm>
            <a:prstGeom prst="line">
              <a:avLst/>
            </a:prstGeom>
            <a:ln cap="flat" w="48436">
              <a:solidFill>
                <a:srgbClr val="FFDE59"/>
              </a:solidFill>
              <a:prstDash val="solid"/>
              <a:headEnd type="none" len="sm" w="sm"/>
              <a:tailEnd type="none" len="sm" w="sm"/>
            </a:ln>
          </p:spPr>
        </p:sp>
        <p:sp>
          <p:nvSpPr>
            <p:cNvPr name="TextBox 127" id="127"/>
            <p:cNvSpPr txBox="true"/>
            <p:nvPr/>
          </p:nvSpPr>
          <p:spPr>
            <a:xfrm rot="0">
              <a:off x="4702990" y="850058"/>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21</a:t>
              </a:r>
            </a:p>
          </p:txBody>
        </p:sp>
        <p:sp>
          <p:nvSpPr>
            <p:cNvPr name="TextBox 128" id="128"/>
            <p:cNvSpPr txBox="true"/>
            <p:nvPr/>
          </p:nvSpPr>
          <p:spPr>
            <a:xfrm rot="0">
              <a:off x="1289487" y="841164"/>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42</a:t>
              </a:r>
            </a:p>
          </p:txBody>
        </p:sp>
        <p:sp>
          <p:nvSpPr>
            <p:cNvPr name="AutoShape 129" id="129"/>
            <p:cNvSpPr/>
            <p:nvPr/>
          </p:nvSpPr>
          <p:spPr>
            <a:xfrm flipH="true" flipV="true">
              <a:off x="846686" y="2418764"/>
              <a:ext cx="225805" cy="891625"/>
            </a:xfrm>
            <a:prstGeom prst="line">
              <a:avLst/>
            </a:prstGeom>
            <a:ln cap="flat" w="48436">
              <a:solidFill>
                <a:srgbClr val="FFDE59"/>
              </a:solidFill>
              <a:prstDash val="solid"/>
              <a:headEnd type="none" len="sm" w="sm"/>
              <a:tailEnd type="none" len="sm" w="sm"/>
            </a:ln>
          </p:spPr>
        </p:sp>
        <p:sp>
          <p:nvSpPr>
            <p:cNvPr name="TextBox 130" id="130"/>
            <p:cNvSpPr txBox="true"/>
            <p:nvPr/>
          </p:nvSpPr>
          <p:spPr>
            <a:xfrm rot="0">
              <a:off x="278989" y="2439574"/>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69</a:t>
              </a:r>
            </a:p>
          </p:txBody>
        </p:sp>
        <p:sp>
          <p:nvSpPr>
            <p:cNvPr name="AutoShape 131" id="131"/>
            <p:cNvSpPr/>
            <p:nvPr/>
          </p:nvSpPr>
          <p:spPr>
            <a:xfrm flipH="true" flipV="true">
              <a:off x="1085845" y="2304838"/>
              <a:ext cx="1696163" cy="2277215"/>
            </a:xfrm>
            <a:prstGeom prst="line">
              <a:avLst/>
            </a:prstGeom>
            <a:ln cap="flat" w="48436">
              <a:solidFill>
                <a:srgbClr val="FFFFFF"/>
              </a:solidFill>
              <a:prstDash val="solid"/>
              <a:headEnd type="none" len="sm" w="sm"/>
              <a:tailEnd type="none" len="sm" w="sm"/>
            </a:ln>
          </p:spPr>
        </p:sp>
        <p:sp>
          <p:nvSpPr>
            <p:cNvPr name="TextBox 132" id="132"/>
            <p:cNvSpPr txBox="true"/>
            <p:nvPr/>
          </p:nvSpPr>
          <p:spPr>
            <a:xfrm rot="0">
              <a:off x="1891199" y="292760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32</a:t>
              </a:r>
            </a:p>
          </p:txBody>
        </p:sp>
        <p:sp>
          <p:nvSpPr>
            <p:cNvPr name="AutoShape 133" id="133"/>
            <p:cNvSpPr/>
            <p:nvPr/>
          </p:nvSpPr>
          <p:spPr>
            <a:xfrm flipH="true" flipV="true">
              <a:off x="1289487" y="2060516"/>
              <a:ext cx="3183125" cy="1570721"/>
            </a:xfrm>
            <a:prstGeom prst="line">
              <a:avLst/>
            </a:prstGeom>
            <a:ln cap="flat" w="48436">
              <a:solidFill>
                <a:srgbClr val="FFDE59"/>
              </a:solidFill>
              <a:prstDash val="solid"/>
              <a:headEnd type="none" len="sm" w="sm"/>
              <a:tailEnd type="none" len="sm" w="sm"/>
            </a:ln>
          </p:spPr>
        </p:sp>
        <p:sp>
          <p:nvSpPr>
            <p:cNvPr name="TextBox 134" id="134"/>
            <p:cNvSpPr txBox="true"/>
            <p:nvPr/>
          </p:nvSpPr>
          <p:spPr>
            <a:xfrm rot="0">
              <a:off x="2387199" y="2163345"/>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21</a:t>
              </a:r>
            </a:p>
          </p:txBody>
        </p:sp>
        <p:sp>
          <p:nvSpPr>
            <p:cNvPr name="AutoShape 135" id="135"/>
            <p:cNvSpPr/>
            <p:nvPr/>
          </p:nvSpPr>
          <p:spPr>
            <a:xfrm flipH="true">
              <a:off x="1359527" y="1759646"/>
              <a:ext cx="3542014" cy="0"/>
            </a:xfrm>
            <a:prstGeom prst="line">
              <a:avLst/>
            </a:prstGeom>
            <a:ln cap="flat" w="48436">
              <a:solidFill>
                <a:srgbClr val="FFDE59"/>
              </a:solidFill>
              <a:prstDash val="solid"/>
              <a:headEnd type="none" len="sm" w="sm"/>
              <a:tailEnd type="none" len="sm" w="sm"/>
            </a:ln>
          </p:spPr>
        </p:sp>
        <p:sp>
          <p:nvSpPr>
            <p:cNvPr name="TextBox 136" id="136"/>
            <p:cNvSpPr txBox="true"/>
            <p:nvPr/>
          </p:nvSpPr>
          <p:spPr>
            <a:xfrm rot="0">
              <a:off x="1676668" y="1321427"/>
              <a:ext cx="184358"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1</a:t>
              </a:r>
            </a:p>
          </p:txBody>
        </p:sp>
        <p:sp>
          <p:nvSpPr>
            <p:cNvPr name="TextBox 137" id="137"/>
            <p:cNvSpPr txBox="true"/>
            <p:nvPr/>
          </p:nvSpPr>
          <p:spPr>
            <a:xfrm rot="0">
              <a:off x="1584489" y="2580926"/>
              <a:ext cx="184358"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1</a:t>
              </a:r>
            </a:p>
          </p:txBody>
        </p:sp>
        <p:sp>
          <p:nvSpPr>
            <p:cNvPr name="TextBox 138" id="138"/>
            <p:cNvSpPr txBox="true"/>
            <p:nvPr/>
          </p:nvSpPr>
          <p:spPr>
            <a:xfrm rot="0">
              <a:off x="463310" y="2927609"/>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23</a:t>
              </a:r>
            </a:p>
          </p:txBody>
        </p:sp>
        <p:sp>
          <p:nvSpPr>
            <p:cNvPr name="AutoShape 139" id="139"/>
            <p:cNvSpPr/>
            <p:nvPr/>
          </p:nvSpPr>
          <p:spPr>
            <a:xfrm flipH="true" flipV="true">
              <a:off x="1823907" y="4316764"/>
              <a:ext cx="779686" cy="463223"/>
            </a:xfrm>
            <a:prstGeom prst="line">
              <a:avLst/>
            </a:prstGeom>
            <a:ln cap="flat" w="48436">
              <a:solidFill>
                <a:srgbClr val="FFDE59"/>
              </a:solidFill>
              <a:prstDash val="solid"/>
              <a:headEnd type="none" len="sm" w="sm"/>
              <a:tailEnd type="none" len="sm" w="sm"/>
            </a:ln>
          </p:spPr>
        </p:sp>
        <p:sp>
          <p:nvSpPr>
            <p:cNvPr name="TextBox 140" id="140"/>
            <p:cNvSpPr txBox="true"/>
            <p:nvPr/>
          </p:nvSpPr>
          <p:spPr>
            <a:xfrm rot="0">
              <a:off x="1642715" y="445036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45</a:t>
              </a:r>
            </a:p>
          </p:txBody>
        </p:sp>
        <p:sp>
          <p:nvSpPr>
            <p:cNvPr name="AutoShape 141" id="141"/>
            <p:cNvSpPr/>
            <p:nvPr/>
          </p:nvSpPr>
          <p:spPr>
            <a:xfrm flipH="true">
              <a:off x="1919145" y="3938722"/>
              <a:ext cx="2483458" cy="24170"/>
            </a:xfrm>
            <a:prstGeom prst="line">
              <a:avLst/>
            </a:prstGeom>
            <a:ln cap="flat" w="48436">
              <a:solidFill>
                <a:srgbClr val="FFDE59"/>
              </a:solidFill>
              <a:prstDash val="solid"/>
              <a:headEnd type="none" len="sm" w="sm"/>
              <a:tailEnd type="none" len="sm" w="sm"/>
            </a:ln>
          </p:spPr>
        </p:sp>
        <p:sp>
          <p:nvSpPr>
            <p:cNvPr name="TextBox 142" id="142"/>
            <p:cNvSpPr txBox="true"/>
            <p:nvPr/>
          </p:nvSpPr>
          <p:spPr>
            <a:xfrm rot="0">
              <a:off x="1973150" y="3967734"/>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21</a:t>
              </a:r>
            </a:p>
          </p:txBody>
        </p:sp>
        <p:sp>
          <p:nvSpPr>
            <p:cNvPr name="AutoShape 143" id="143"/>
            <p:cNvSpPr/>
            <p:nvPr/>
          </p:nvSpPr>
          <p:spPr>
            <a:xfrm flipH="true">
              <a:off x="1845353" y="2068048"/>
              <a:ext cx="3130011" cy="1593058"/>
            </a:xfrm>
            <a:prstGeom prst="line">
              <a:avLst/>
            </a:prstGeom>
            <a:ln cap="flat" w="48436">
              <a:solidFill>
                <a:srgbClr val="FFFFFF"/>
              </a:solidFill>
              <a:prstDash val="solid"/>
              <a:headEnd type="none" len="sm" w="sm"/>
              <a:tailEnd type="none" len="sm" w="sm"/>
            </a:ln>
          </p:spPr>
        </p:sp>
        <p:sp>
          <p:nvSpPr>
            <p:cNvPr name="TextBox 144" id="144"/>
            <p:cNvSpPr txBox="true"/>
            <p:nvPr/>
          </p:nvSpPr>
          <p:spPr>
            <a:xfrm rot="0">
              <a:off x="3427523" y="2247850"/>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TextBox 145" id="145"/>
            <p:cNvSpPr txBox="true"/>
            <p:nvPr/>
          </p:nvSpPr>
          <p:spPr>
            <a:xfrm rot="0">
              <a:off x="2761894" y="3987470"/>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32</a:t>
              </a:r>
            </a:p>
          </p:txBody>
        </p:sp>
        <p:sp>
          <p:nvSpPr>
            <p:cNvPr name="TextBox 146" id="146"/>
            <p:cNvSpPr txBox="true"/>
            <p:nvPr/>
          </p:nvSpPr>
          <p:spPr>
            <a:xfrm rot="0">
              <a:off x="2280281" y="3462684"/>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46</a:t>
              </a:r>
            </a:p>
          </p:txBody>
        </p:sp>
        <p:sp>
          <p:nvSpPr>
            <p:cNvPr name="TextBox 147" id="147"/>
            <p:cNvSpPr txBox="true"/>
            <p:nvPr/>
          </p:nvSpPr>
          <p:spPr>
            <a:xfrm rot="0">
              <a:off x="2075520" y="4792980"/>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32</a:t>
              </a:r>
            </a:p>
          </p:txBody>
        </p:sp>
        <p:sp>
          <p:nvSpPr>
            <p:cNvPr name="AutoShape 148" id="148"/>
            <p:cNvSpPr/>
            <p:nvPr/>
          </p:nvSpPr>
          <p:spPr>
            <a:xfrm flipH="true">
              <a:off x="3763064" y="4294876"/>
              <a:ext cx="744296" cy="469599"/>
            </a:xfrm>
            <a:prstGeom prst="line">
              <a:avLst/>
            </a:prstGeom>
            <a:ln cap="flat" w="48436">
              <a:solidFill>
                <a:srgbClr val="FFDE59"/>
              </a:solidFill>
              <a:prstDash val="solid"/>
              <a:headEnd type="none" len="sm" w="sm"/>
              <a:tailEnd type="none" len="sm" w="sm"/>
            </a:ln>
          </p:spPr>
        </p:sp>
        <p:sp>
          <p:nvSpPr>
            <p:cNvPr name="TextBox 149" id="149"/>
            <p:cNvSpPr txBox="true"/>
            <p:nvPr/>
          </p:nvSpPr>
          <p:spPr>
            <a:xfrm rot="0">
              <a:off x="3934451" y="4726375"/>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AutoShape 150" id="150"/>
            <p:cNvSpPr/>
            <p:nvPr/>
          </p:nvSpPr>
          <p:spPr>
            <a:xfrm flipH="true">
              <a:off x="3581893" y="2313785"/>
              <a:ext cx="1605608" cy="2259320"/>
            </a:xfrm>
            <a:prstGeom prst="line">
              <a:avLst/>
            </a:prstGeom>
            <a:ln cap="flat" w="48436">
              <a:solidFill>
                <a:srgbClr val="FFDE59"/>
              </a:solidFill>
              <a:prstDash val="solid"/>
              <a:headEnd type="none" len="sm" w="sm"/>
              <a:tailEnd type="none" len="sm" w="sm"/>
            </a:ln>
          </p:spPr>
        </p:sp>
        <p:sp>
          <p:nvSpPr>
            <p:cNvPr name="TextBox 151" id="151"/>
            <p:cNvSpPr txBox="true"/>
            <p:nvPr/>
          </p:nvSpPr>
          <p:spPr>
            <a:xfrm rot="0">
              <a:off x="3348815" y="3987470"/>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21</a:t>
              </a:r>
            </a:p>
          </p:txBody>
        </p:sp>
        <p:sp>
          <p:nvSpPr>
            <p:cNvPr name="TextBox 152" id="152"/>
            <p:cNvSpPr txBox="true"/>
            <p:nvPr/>
          </p:nvSpPr>
          <p:spPr>
            <a:xfrm rot="0">
              <a:off x="3683532" y="1114854"/>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99</a:t>
              </a:r>
            </a:p>
          </p:txBody>
        </p:sp>
        <p:sp>
          <p:nvSpPr>
            <p:cNvPr name="TextBox 153" id="153"/>
            <p:cNvSpPr txBox="true"/>
            <p:nvPr/>
          </p:nvSpPr>
          <p:spPr>
            <a:xfrm rot="0">
              <a:off x="1574753" y="1779896"/>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34</a:t>
              </a:r>
            </a:p>
          </p:txBody>
        </p:sp>
        <p:sp>
          <p:nvSpPr>
            <p:cNvPr name="TextBox 154" id="154"/>
            <p:cNvSpPr txBox="true"/>
            <p:nvPr/>
          </p:nvSpPr>
          <p:spPr>
            <a:xfrm rot="0">
              <a:off x="4363854" y="4419447"/>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21</a:t>
              </a:r>
            </a:p>
          </p:txBody>
        </p:sp>
        <p:sp>
          <p:nvSpPr>
            <p:cNvPr name="TextBox 155" id="155"/>
            <p:cNvSpPr txBox="true"/>
            <p:nvPr/>
          </p:nvSpPr>
          <p:spPr>
            <a:xfrm rot="0">
              <a:off x="3565811" y="3510558"/>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78</a:t>
              </a:r>
            </a:p>
          </p:txBody>
        </p:sp>
        <p:sp>
          <p:nvSpPr>
            <p:cNvPr name="AutoShape 156" id="156"/>
            <p:cNvSpPr/>
            <p:nvPr/>
          </p:nvSpPr>
          <p:spPr>
            <a:xfrm flipH="true">
              <a:off x="5234534" y="2422306"/>
              <a:ext cx="194571" cy="847141"/>
            </a:xfrm>
            <a:prstGeom prst="line">
              <a:avLst/>
            </a:prstGeom>
            <a:ln cap="flat" w="48436">
              <a:solidFill>
                <a:srgbClr val="FFDE59"/>
              </a:solidFill>
              <a:prstDash val="solid"/>
              <a:headEnd type="none" len="sm" w="sm"/>
              <a:tailEnd type="none" len="sm" w="sm"/>
            </a:ln>
          </p:spPr>
        </p:sp>
        <p:sp>
          <p:nvSpPr>
            <p:cNvPr name="TextBox 157" id="157"/>
            <p:cNvSpPr txBox="true"/>
            <p:nvPr/>
          </p:nvSpPr>
          <p:spPr>
            <a:xfrm rot="0">
              <a:off x="5443365" y="292760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TextBox 158" id="158"/>
            <p:cNvSpPr txBox="true"/>
            <p:nvPr/>
          </p:nvSpPr>
          <p:spPr>
            <a:xfrm rot="0">
              <a:off x="3944838" y="53237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90</a:t>
              </a:r>
            </a:p>
          </p:txBody>
        </p:sp>
        <p:sp>
          <p:nvSpPr>
            <p:cNvPr name="TextBox 159" id="159"/>
            <p:cNvSpPr txBox="true"/>
            <p:nvPr/>
          </p:nvSpPr>
          <p:spPr>
            <a:xfrm rot="0">
              <a:off x="4351745" y="1332690"/>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TextBox 160" id="160"/>
            <p:cNvSpPr txBox="true"/>
            <p:nvPr/>
          </p:nvSpPr>
          <p:spPr>
            <a:xfrm rot="0">
              <a:off x="4218282" y="1811986"/>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78</a:t>
              </a:r>
            </a:p>
          </p:txBody>
        </p:sp>
        <p:sp>
          <p:nvSpPr>
            <p:cNvPr name="TextBox 161" id="161"/>
            <p:cNvSpPr txBox="true"/>
            <p:nvPr/>
          </p:nvSpPr>
          <p:spPr>
            <a:xfrm rot="0">
              <a:off x="4536066" y="2292306"/>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23</a:t>
              </a:r>
            </a:p>
          </p:txBody>
        </p:sp>
        <p:sp>
          <p:nvSpPr>
            <p:cNvPr name="TextBox 162" id="162"/>
            <p:cNvSpPr txBox="true"/>
            <p:nvPr/>
          </p:nvSpPr>
          <p:spPr>
            <a:xfrm rot="0">
              <a:off x="5581305" y="2439574"/>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45</a:t>
              </a:r>
            </a:p>
          </p:txBody>
        </p:sp>
      </p:grpSp>
      <p:sp>
        <p:nvSpPr>
          <p:cNvPr name="TextBox 163" id="163"/>
          <p:cNvSpPr txBox="true"/>
          <p:nvPr/>
        </p:nvSpPr>
        <p:spPr>
          <a:xfrm rot="0">
            <a:off x="735291" y="8832342"/>
            <a:ext cx="4646645" cy="425958"/>
          </a:xfrm>
          <a:prstGeom prst="rect">
            <a:avLst/>
          </a:prstGeom>
        </p:spPr>
        <p:txBody>
          <a:bodyPr anchor="t" rtlCol="false" tIns="0" lIns="0" bIns="0" rIns="0">
            <a:spAutoFit/>
          </a:bodyPr>
          <a:lstStyle/>
          <a:p>
            <a:pPr algn="just">
              <a:lnSpc>
                <a:spcPts val="3576"/>
              </a:lnSpc>
            </a:pPr>
            <a:r>
              <a:rPr lang="en-US" b="true" sz="2400">
                <a:solidFill>
                  <a:srgbClr val="FFDE59"/>
                </a:solidFill>
                <a:latin typeface="Montserrat Classic Bold"/>
                <a:ea typeface="Montserrat Classic Bold"/>
                <a:cs typeface="Montserrat Classic Bold"/>
                <a:sym typeface="Montserrat Classic Bold"/>
              </a:rPr>
              <a:t>Complejidad final:</a:t>
            </a:r>
            <a:r>
              <a:rPr lang="en-US" sz="2400">
                <a:solidFill>
                  <a:srgbClr val="FFDE59"/>
                </a:solidFill>
                <a:latin typeface="Montserrat Classic"/>
                <a:ea typeface="Montserrat Classic"/>
                <a:cs typeface="Montserrat Classic"/>
                <a:sym typeface="Montserrat Classic"/>
              </a:rPr>
              <a:t> O(n^3)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737997" y="7938032"/>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E59"/>
            </a:solidFill>
          </p:spPr>
        </p:sp>
      </p:grpSp>
      <p:sp>
        <p:nvSpPr>
          <p:cNvPr name="Freeform 4" id="4"/>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0472361" y="1839596"/>
            <a:ext cx="7026846" cy="6607808"/>
            <a:chOff x="0" y="0"/>
            <a:chExt cx="9369128" cy="8810410"/>
          </a:xfrm>
        </p:grpSpPr>
        <p:pic>
          <p:nvPicPr>
            <p:cNvPr name="Picture 6" id="6"/>
            <p:cNvPicPr>
              <a:picLocks noChangeAspect="true"/>
            </p:cNvPicPr>
            <p:nvPr/>
          </p:nvPicPr>
          <p:blipFill>
            <a:blip r:embed="rId4"/>
            <a:srcRect l="0" t="2981" r="0" b="2981"/>
            <a:stretch>
              <a:fillRect/>
            </a:stretch>
          </p:blipFill>
          <p:spPr>
            <a:xfrm flipH="false" flipV="false">
              <a:off x="0" y="0"/>
              <a:ext cx="9369128" cy="8810410"/>
            </a:xfrm>
            <a:prstGeom prst="rect">
              <a:avLst/>
            </a:prstGeom>
          </p:spPr>
        </p:pic>
      </p:grpSp>
      <p:sp>
        <p:nvSpPr>
          <p:cNvPr name="TextBox 7" id="7"/>
          <p:cNvSpPr txBox="true"/>
          <p:nvPr/>
        </p:nvSpPr>
        <p:spPr>
          <a:xfrm rot="0">
            <a:off x="1169221" y="2868766"/>
            <a:ext cx="8217277" cy="1022816"/>
          </a:xfrm>
          <a:prstGeom prst="rect">
            <a:avLst/>
          </a:prstGeom>
        </p:spPr>
        <p:txBody>
          <a:bodyPr anchor="t" rtlCol="false" tIns="0" lIns="0" bIns="0" rIns="0">
            <a:spAutoFit/>
          </a:bodyPr>
          <a:lstStyle/>
          <a:p>
            <a:pPr algn="l">
              <a:lnSpc>
                <a:spcPts val="8154"/>
              </a:lnSpc>
            </a:pPr>
            <a:r>
              <a:rPr lang="en-US" sz="6684">
                <a:solidFill>
                  <a:srgbClr val="FFFFFF"/>
                </a:solidFill>
                <a:latin typeface="Anton"/>
                <a:ea typeface="Anton"/>
                <a:cs typeface="Anton"/>
                <a:sym typeface="Anton"/>
              </a:rPr>
              <a:t>TSP DE COLONIAS</a:t>
            </a:r>
          </a:p>
        </p:txBody>
      </p:sp>
      <p:sp>
        <p:nvSpPr>
          <p:cNvPr name="AutoShape 8" id="8"/>
          <p:cNvSpPr/>
          <p:nvPr/>
        </p:nvSpPr>
        <p:spPr>
          <a:xfrm>
            <a:off x="1028700" y="3901068"/>
            <a:ext cx="8168269" cy="0"/>
          </a:xfrm>
          <a:prstGeom prst="line">
            <a:avLst/>
          </a:prstGeom>
          <a:ln cap="flat" w="38100">
            <a:solidFill>
              <a:srgbClr val="FFFFFF"/>
            </a:solidFill>
            <a:prstDash val="solid"/>
            <a:headEnd type="none" len="sm" w="sm"/>
            <a:tailEnd type="none" len="sm" w="sm"/>
          </a:ln>
        </p:spPr>
      </p:sp>
      <p:sp>
        <p:nvSpPr>
          <p:cNvPr name="TextBox 9" id="9"/>
          <p:cNvSpPr txBox="true"/>
          <p:nvPr/>
        </p:nvSpPr>
        <p:spPr>
          <a:xfrm rot="0">
            <a:off x="1169221" y="1742125"/>
            <a:ext cx="8217277" cy="1022816"/>
          </a:xfrm>
          <a:prstGeom prst="rect">
            <a:avLst/>
          </a:prstGeom>
        </p:spPr>
        <p:txBody>
          <a:bodyPr anchor="t" rtlCol="false" tIns="0" lIns="0" bIns="0" rIns="0">
            <a:spAutoFit/>
          </a:bodyPr>
          <a:lstStyle/>
          <a:p>
            <a:pPr algn="l">
              <a:lnSpc>
                <a:spcPts val="8154"/>
              </a:lnSpc>
            </a:pPr>
            <a:r>
              <a:rPr lang="en-US" sz="6684">
                <a:solidFill>
                  <a:srgbClr val="FFDE59"/>
                </a:solidFill>
                <a:latin typeface="Anton"/>
                <a:ea typeface="Anton"/>
                <a:cs typeface="Anton"/>
                <a:sym typeface="Anton"/>
              </a:rPr>
              <a:t>PARTE 2:</a:t>
            </a:r>
          </a:p>
        </p:txBody>
      </p:sp>
      <p:sp>
        <p:nvSpPr>
          <p:cNvPr name="TextBox 10" id="10"/>
          <p:cNvSpPr txBox="true"/>
          <p:nvPr/>
        </p:nvSpPr>
        <p:spPr>
          <a:xfrm rot="0">
            <a:off x="1169221" y="4367210"/>
            <a:ext cx="8027748" cy="3749040"/>
          </a:xfrm>
          <a:prstGeom prst="rect">
            <a:avLst/>
          </a:prstGeom>
        </p:spPr>
        <p:txBody>
          <a:bodyPr anchor="t" rtlCol="false" tIns="0" lIns="0" bIns="0" rIns="0">
            <a:spAutoFit/>
          </a:bodyPr>
          <a:lstStyle/>
          <a:p>
            <a:pPr algn="just">
              <a:lnSpc>
                <a:spcPts val="3359"/>
              </a:lnSpc>
            </a:pPr>
            <a:r>
              <a:rPr lang="en-US" sz="2400">
                <a:solidFill>
                  <a:srgbClr val="FFFFFF"/>
                </a:solidFill>
                <a:latin typeface="Montserrat"/>
                <a:ea typeface="Montserrat"/>
                <a:cs typeface="Montserrat"/>
                <a:sym typeface="Montserrat"/>
              </a:rPr>
              <a:t>Identificar si hay partes del contenido de los archivos </a:t>
            </a:r>
            <a:r>
              <a:rPr lang="en-US" sz="2400" b="true">
                <a:solidFill>
                  <a:srgbClr val="FFFFFF"/>
                </a:solidFill>
                <a:latin typeface="Montserrat Bold"/>
                <a:ea typeface="Montserrat Bold"/>
                <a:cs typeface="Montserrat Bold"/>
                <a:sym typeface="Montserrat Bold"/>
              </a:rPr>
              <a:t>transmisión </a:t>
            </a:r>
            <a:r>
              <a:rPr lang="en-US" sz="2400">
                <a:solidFill>
                  <a:srgbClr val="FFFFFF"/>
                </a:solidFill>
                <a:latin typeface="Montserrat"/>
                <a:ea typeface="Montserrat"/>
                <a:cs typeface="Montserrat"/>
                <a:sym typeface="Montserrat"/>
              </a:rPr>
              <a:t>que estén espejadas</a:t>
            </a:r>
          </a:p>
          <a:p>
            <a:pPr algn="just">
              <a:lnSpc>
                <a:spcPts val="3359"/>
              </a:lnSpc>
            </a:pPr>
          </a:p>
          <a:p>
            <a:pPr algn="just">
              <a:lnSpc>
                <a:spcPts val="3359"/>
              </a:lnSpc>
            </a:pPr>
            <a:r>
              <a:rPr lang="en-US" sz="2400">
                <a:solidFill>
                  <a:srgbClr val="FFFFFF"/>
                </a:solidFill>
                <a:latin typeface="Montserrat"/>
                <a:ea typeface="Montserrat"/>
                <a:cs typeface="Montserrat"/>
                <a:sym typeface="Montserrat"/>
              </a:rPr>
              <a:t>En otras palabras, buscamos</a:t>
            </a:r>
            <a:r>
              <a:rPr lang="en-US" sz="2400" b="true">
                <a:solidFill>
                  <a:srgbClr val="FFFFFF"/>
                </a:solidFill>
                <a:latin typeface="Montserrat Bold"/>
                <a:ea typeface="Montserrat Bold"/>
                <a:cs typeface="Montserrat Bold"/>
                <a:sym typeface="Montserrat Bold"/>
              </a:rPr>
              <a:t> palíndromos</a:t>
            </a:r>
            <a:r>
              <a:rPr lang="en-US" sz="2400">
                <a:solidFill>
                  <a:srgbClr val="FFFFFF"/>
                </a:solidFill>
                <a:latin typeface="Montserrat"/>
                <a:ea typeface="Montserrat"/>
                <a:cs typeface="Montserrat"/>
                <a:sym typeface="Montserrat"/>
              </a:rPr>
              <a:t> dentro de una </a:t>
            </a:r>
            <a:r>
              <a:rPr lang="en-US" sz="2400" b="true">
                <a:solidFill>
                  <a:srgbClr val="FFFFFF"/>
                </a:solidFill>
                <a:latin typeface="Montserrat Bold"/>
                <a:ea typeface="Montserrat Bold"/>
                <a:cs typeface="Montserrat Bold"/>
                <a:sym typeface="Montserrat Bold"/>
              </a:rPr>
              <a:t>cadena de texto</a:t>
            </a:r>
            <a:r>
              <a:rPr lang="en-US" sz="2400">
                <a:solidFill>
                  <a:srgbClr val="FFFFFF"/>
                </a:solidFill>
                <a:latin typeface="Montserrat"/>
                <a:ea typeface="Montserrat"/>
                <a:cs typeface="Montserrat"/>
                <a:sym typeface="Montserrat"/>
              </a:rPr>
              <a:t> (transmisión)</a:t>
            </a:r>
          </a:p>
          <a:p>
            <a:pPr algn="just">
              <a:lnSpc>
                <a:spcPts val="3359"/>
              </a:lnSpc>
            </a:pPr>
          </a:p>
          <a:p>
            <a:pPr algn="just">
              <a:lnSpc>
                <a:spcPts val="3359"/>
              </a:lnSpc>
              <a:spcBef>
                <a:spcPct val="0"/>
              </a:spcBef>
            </a:pPr>
            <a:r>
              <a:rPr lang="en-US" sz="2400">
                <a:solidFill>
                  <a:srgbClr val="FFFFFF"/>
                </a:solidFill>
                <a:latin typeface="Montserrat"/>
                <a:ea typeface="Montserrat"/>
                <a:cs typeface="Montserrat"/>
                <a:sym typeface="Montserrat"/>
              </a:rPr>
              <a:t>Decidimos implementar el </a:t>
            </a:r>
            <a:r>
              <a:rPr lang="en-US" b="true" sz="2400">
                <a:solidFill>
                  <a:srgbClr val="FFFFFF"/>
                </a:solidFill>
                <a:latin typeface="Montserrat Bold"/>
                <a:ea typeface="Montserrat Bold"/>
                <a:cs typeface="Montserrat Bold"/>
                <a:sym typeface="Montserrat Bold"/>
              </a:rPr>
              <a:t>Algoritmo de Manacher </a:t>
            </a:r>
            <a:r>
              <a:rPr lang="en-US" sz="2400">
                <a:solidFill>
                  <a:srgbClr val="FFFFFF"/>
                </a:solidFill>
                <a:latin typeface="Montserrat"/>
                <a:ea typeface="Montserrat"/>
                <a:cs typeface="Montserrat"/>
                <a:sym typeface="Montserrat"/>
              </a:rPr>
              <a:t>para nuestro método de búsqueda de palíndromos, enfocados en encontrar el palíndromo más largo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grpSp>
        <p:nvGrpSpPr>
          <p:cNvPr name="Group 4" id="4"/>
          <p:cNvGrpSpPr/>
          <p:nvPr/>
        </p:nvGrpSpPr>
        <p:grpSpPr>
          <a:xfrm rot="0">
            <a:off x="-1079530" y="3890764"/>
            <a:ext cx="8101436" cy="810143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sp>
        <p:nvSpPr>
          <p:cNvPr name="AutoShape 6" id="6"/>
          <p:cNvSpPr/>
          <p:nvPr/>
        </p:nvSpPr>
        <p:spPr>
          <a:xfrm>
            <a:off x="1028700" y="2029063"/>
            <a:ext cx="6492240" cy="0"/>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8436578" y="727477"/>
            <a:ext cx="8822722" cy="5811968"/>
          </a:xfrm>
          <a:custGeom>
            <a:avLst/>
            <a:gdLst/>
            <a:ahLst/>
            <a:cxnLst/>
            <a:rect r="r" b="b" t="t" l="l"/>
            <a:pathLst>
              <a:path h="5811968" w="8822722">
                <a:moveTo>
                  <a:pt x="0" y="0"/>
                </a:moveTo>
                <a:lnTo>
                  <a:pt x="8822722" y="0"/>
                </a:lnTo>
                <a:lnTo>
                  <a:pt x="8822722" y="5811968"/>
                </a:lnTo>
                <a:lnTo>
                  <a:pt x="0" y="5811968"/>
                </a:lnTo>
                <a:lnTo>
                  <a:pt x="0" y="0"/>
                </a:lnTo>
                <a:close/>
              </a:path>
            </a:pathLst>
          </a:custGeom>
          <a:blipFill>
            <a:blip r:embed="rId2"/>
            <a:stretch>
              <a:fillRect l="0" t="0" r="0" b="0"/>
            </a:stretch>
          </a:blipFill>
        </p:spPr>
      </p:sp>
      <p:sp>
        <p:nvSpPr>
          <p:cNvPr name="Freeform 8" id="8"/>
          <p:cNvSpPr/>
          <p:nvPr/>
        </p:nvSpPr>
        <p:spPr>
          <a:xfrm flipH="false" flipV="false" rot="0">
            <a:off x="8436578" y="6881624"/>
            <a:ext cx="8822722" cy="2677899"/>
          </a:xfrm>
          <a:custGeom>
            <a:avLst/>
            <a:gdLst/>
            <a:ahLst/>
            <a:cxnLst/>
            <a:rect r="r" b="b" t="t" l="l"/>
            <a:pathLst>
              <a:path h="2677899" w="8822722">
                <a:moveTo>
                  <a:pt x="0" y="0"/>
                </a:moveTo>
                <a:lnTo>
                  <a:pt x="8822722" y="0"/>
                </a:lnTo>
                <a:lnTo>
                  <a:pt x="8822722" y="2677899"/>
                </a:lnTo>
                <a:lnTo>
                  <a:pt x="0" y="2677899"/>
                </a:lnTo>
                <a:lnTo>
                  <a:pt x="0" y="0"/>
                </a:lnTo>
                <a:close/>
              </a:path>
            </a:pathLst>
          </a:custGeom>
          <a:blipFill>
            <a:blip r:embed="rId3"/>
            <a:stretch>
              <a:fillRect l="0" t="0" r="0" b="0"/>
            </a:stretch>
          </a:blipFill>
        </p:spPr>
      </p:sp>
      <p:sp>
        <p:nvSpPr>
          <p:cNvPr name="TextBox 9" id="9"/>
          <p:cNvSpPr txBox="true"/>
          <p:nvPr/>
        </p:nvSpPr>
        <p:spPr>
          <a:xfrm rot="0">
            <a:off x="1028700" y="868563"/>
            <a:ext cx="7030591" cy="984209"/>
          </a:xfrm>
          <a:prstGeom prst="rect">
            <a:avLst/>
          </a:prstGeom>
        </p:spPr>
        <p:txBody>
          <a:bodyPr anchor="t" rtlCol="false" tIns="0" lIns="0" bIns="0" rIns="0">
            <a:spAutoFit/>
          </a:bodyPr>
          <a:lstStyle/>
          <a:p>
            <a:pPr algn="l">
              <a:lnSpc>
                <a:spcPts val="7852"/>
              </a:lnSpc>
            </a:pPr>
            <a:r>
              <a:rPr lang="en-US" sz="6436">
                <a:solidFill>
                  <a:srgbClr val="FFFFFF"/>
                </a:solidFill>
                <a:latin typeface="Anton"/>
                <a:ea typeface="Anton"/>
                <a:cs typeface="Anton"/>
                <a:sym typeface="Anton"/>
              </a:rPr>
              <a:t>PRIM</a:t>
            </a:r>
          </a:p>
        </p:txBody>
      </p:sp>
      <p:sp>
        <p:nvSpPr>
          <p:cNvPr name="TextBox 10" id="10"/>
          <p:cNvSpPr txBox="true"/>
          <p:nvPr/>
        </p:nvSpPr>
        <p:spPr>
          <a:xfrm rot="0">
            <a:off x="1028700" y="2715504"/>
            <a:ext cx="6492240" cy="6693408"/>
          </a:xfrm>
          <a:prstGeom prst="rect">
            <a:avLst/>
          </a:prstGeom>
        </p:spPr>
        <p:txBody>
          <a:bodyPr anchor="t" rtlCol="false" tIns="0" lIns="0" bIns="0" rIns="0">
            <a:spAutoFit/>
          </a:bodyPr>
          <a:lstStyle/>
          <a:p>
            <a:pPr algn="l">
              <a:lnSpc>
                <a:spcPts val="3576"/>
              </a:lnSpc>
            </a:pPr>
            <a:r>
              <a:rPr lang="en-US" sz="2400">
                <a:solidFill>
                  <a:srgbClr val="FFFFFF"/>
                </a:solidFill>
                <a:latin typeface="Montserrat Classic"/>
                <a:ea typeface="Montserrat Classic"/>
                <a:cs typeface="Montserrat Classic"/>
                <a:sym typeface="Montserrat Classic"/>
              </a:rPr>
              <a:t>Primero se crea el MST. </a:t>
            </a:r>
          </a:p>
          <a:p>
            <a:pPr algn="l">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Como parte de este proceso, s</a:t>
            </a:r>
            <a:r>
              <a:rPr lang="en-US" sz="2400">
                <a:solidFill>
                  <a:srgbClr val="FFFFFF"/>
                </a:solidFill>
                <a:latin typeface="Montserrat Classic"/>
                <a:ea typeface="Montserrat Classic"/>
                <a:cs typeface="Montserrat Classic"/>
                <a:sym typeface="Montserrat Classic"/>
              </a:rPr>
              <a:t>e deben asignar las claves asignadas a los nodos, las cuales se comparan para agregar los nodos en orden de menor a mayor. Para cada conexión de nodo, que crean las vértices del árbol, se considera si ya se ha visitado o no para asegurar que solamente se considere la arista con menor costo que conecta a todos los costos.</a:t>
            </a:r>
          </a:p>
          <a:p>
            <a:pPr algn="just">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Por el uso de claves, de vez en cuando se guardan los pesos opuestos de aristas con valores direccionales.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grpSp>
        <p:nvGrpSpPr>
          <p:cNvPr name="Group 4" id="4"/>
          <p:cNvGrpSpPr/>
          <p:nvPr/>
        </p:nvGrpSpPr>
        <p:grpSpPr>
          <a:xfrm rot="0">
            <a:off x="-1079530" y="3890764"/>
            <a:ext cx="8101436" cy="810143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sp>
        <p:nvSpPr>
          <p:cNvPr name="AutoShape 6" id="6"/>
          <p:cNvSpPr/>
          <p:nvPr/>
        </p:nvSpPr>
        <p:spPr>
          <a:xfrm>
            <a:off x="1028700" y="2592786"/>
            <a:ext cx="6492240" cy="0"/>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9144000" y="1740146"/>
            <a:ext cx="8115300" cy="6806708"/>
          </a:xfrm>
          <a:custGeom>
            <a:avLst/>
            <a:gdLst/>
            <a:ahLst/>
            <a:cxnLst/>
            <a:rect r="r" b="b" t="t" l="l"/>
            <a:pathLst>
              <a:path h="6806708" w="8115300">
                <a:moveTo>
                  <a:pt x="0" y="0"/>
                </a:moveTo>
                <a:lnTo>
                  <a:pt x="8115300" y="0"/>
                </a:lnTo>
                <a:lnTo>
                  <a:pt x="8115300" y="6806708"/>
                </a:lnTo>
                <a:lnTo>
                  <a:pt x="0" y="6806708"/>
                </a:lnTo>
                <a:lnTo>
                  <a:pt x="0" y="0"/>
                </a:lnTo>
                <a:close/>
              </a:path>
            </a:pathLst>
          </a:custGeom>
          <a:blipFill>
            <a:blip r:embed="rId2"/>
            <a:stretch>
              <a:fillRect l="0" t="0" r="0" b="0"/>
            </a:stretch>
          </a:blipFill>
        </p:spPr>
      </p:sp>
      <p:sp>
        <p:nvSpPr>
          <p:cNvPr name="TextBox 8" id="8"/>
          <p:cNvSpPr txBox="true"/>
          <p:nvPr/>
        </p:nvSpPr>
        <p:spPr>
          <a:xfrm rot="0">
            <a:off x="1028700" y="1432287"/>
            <a:ext cx="7030591" cy="984209"/>
          </a:xfrm>
          <a:prstGeom prst="rect">
            <a:avLst/>
          </a:prstGeom>
        </p:spPr>
        <p:txBody>
          <a:bodyPr anchor="t" rtlCol="false" tIns="0" lIns="0" bIns="0" rIns="0">
            <a:spAutoFit/>
          </a:bodyPr>
          <a:lstStyle/>
          <a:p>
            <a:pPr algn="l">
              <a:lnSpc>
                <a:spcPts val="7852"/>
              </a:lnSpc>
            </a:pPr>
            <a:r>
              <a:rPr lang="en-US" sz="6436">
                <a:solidFill>
                  <a:srgbClr val="FFFFFF"/>
                </a:solidFill>
                <a:latin typeface="Anton"/>
                <a:ea typeface="Anton"/>
                <a:cs typeface="Anton"/>
                <a:sym typeface="Anton"/>
              </a:rPr>
              <a:t>PRIM CONT’D</a:t>
            </a:r>
          </a:p>
        </p:txBody>
      </p:sp>
      <p:sp>
        <p:nvSpPr>
          <p:cNvPr name="TextBox 9" id="9"/>
          <p:cNvSpPr txBox="true"/>
          <p:nvPr/>
        </p:nvSpPr>
        <p:spPr>
          <a:xfrm rot="0">
            <a:off x="1028700" y="3047130"/>
            <a:ext cx="6492240" cy="5798058"/>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Después, se realiza un recorrido en preorden del árbol con DFS. Esta búsqueda a profundidad nos permite visitar los nodos de menor a mayor. También, aseguramos que regresamos al nodo inicial. </a:t>
            </a:r>
          </a:p>
          <a:p>
            <a:pPr algn="just">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Aún así, el algoritmo de Prim no siempre regresa el camino más óptimo, aunque regresa una aproximación cercana. Este efecto se ve primordialmente en la suma del costo total., pero el camino en sí, basado en el MST, es el óptimo.  </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021229"/>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grpSp>
        <p:nvGrpSpPr>
          <p:cNvPr name="Group 4" id="4"/>
          <p:cNvGrpSpPr/>
          <p:nvPr/>
        </p:nvGrpSpPr>
        <p:grpSpPr>
          <a:xfrm rot="0">
            <a:off x="-1079530" y="3890764"/>
            <a:ext cx="8101436" cy="810143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21A80"/>
            </a:solidFill>
          </p:spPr>
        </p:sp>
      </p:grpSp>
      <p:sp>
        <p:nvSpPr>
          <p:cNvPr name="AutoShape 6" id="6"/>
          <p:cNvSpPr/>
          <p:nvPr/>
        </p:nvSpPr>
        <p:spPr>
          <a:xfrm>
            <a:off x="927462" y="2179674"/>
            <a:ext cx="6492240" cy="0"/>
          </a:xfrm>
          <a:prstGeom prst="line">
            <a:avLst/>
          </a:prstGeom>
          <a:ln cap="flat" w="38100">
            <a:solidFill>
              <a:srgbClr val="FFFFFF"/>
            </a:solidFill>
            <a:prstDash val="solid"/>
            <a:headEnd type="none" len="sm" w="sm"/>
            <a:tailEnd type="none" len="sm" w="sm"/>
          </a:ln>
        </p:spPr>
      </p:sp>
      <p:sp>
        <p:nvSpPr>
          <p:cNvPr name="TextBox 7" id="7"/>
          <p:cNvSpPr txBox="true"/>
          <p:nvPr/>
        </p:nvSpPr>
        <p:spPr>
          <a:xfrm rot="0">
            <a:off x="927462" y="1019175"/>
            <a:ext cx="7030591" cy="984209"/>
          </a:xfrm>
          <a:prstGeom prst="rect">
            <a:avLst/>
          </a:prstGeom>
        </p:spPr>
        <p:txBody>
          <a:bodyPr anchor="t" rtlCol="false" tIns="0" lIns="0" bIns="0" rIns="0">
            <a:spAutoFit/>
          </a:bodyPr>
          <a:lstStyle/>
          <a:p>
            <a:pPr algn="l">
              <a:lnSpc>
                <a:spcPts val="7852"/>
              </a:lnSpc>
            </a:pPr>
            <a:r>
              <a:rPr lang="en-US" sz="6436">
                <a:solidFill>
                  <a:srgbClr val="FFFFFF"/>
                </a:solidFill>
                <a:latin typeface="Anton"/>
                <a:ea typeface="Anton"/>
                <a:cs typeface="Anton"/>
                <a:sym typeface="Anton"/>
              </a:rPr>
              <a:t>RESULTADOS</a:t>
            </a:r>
          </a:p>
        </p:txBody>
      </p:sp>
      <p:sp>
        <p:nvSpPr>
          <p:cNvPr name="TextBox 8" id="8"/>
          <p:cNvSpPr txBox="true"/>
          <p:nvPr/>
        </p:nvSpPr>
        <p:spPr>
          <a:xfrm rot="0">
            <a:off x="1023588" y="8736379"/>
            <a:ext cx="4646645" cy="425958"/>
          </a:xfrm>
          <a:prstGeom prst="rect">
            <a:avLst/>
          </a:prstGeom>
        </p:spPr>
        <p:txBody>
          <a:bodyPr anchor="t" rtlCol="false" tIns="0" lIns="0" bIns="0" rIns="0">
            <a:spAutoFit/>
          </a:bodyPr>
          <a:lstStyle/>
          <a:p>
            <a:pPr algn="just">
              <a:lnSpc>
                <a:spcPts val="3576"/>
              </a:lnSpc>
            </a:pPr>
            <a:r>
              <a:rPr lang="en-US" b="true" sz="2400">
                <a:solidFill>
                  <a:srgbClr val="FFDE59"/>
                </a:solidFill>
                <a:latin typeface="Montserrat Classic Bold"/>
                <a:ea typeface="Montserrat Classic Bold"/>
                <a:cs typeface="Montserrat Classic Bold"/>
                <a:sym typeface="Montserrat Classic Bold"/>
              </a:rPr>
              <a:t>Complejidad final:</a:t>
            </a:r>
            <a:r>
              <a:rPr lang="en-US" sz="2400">
                <a:solidFill>
                  <a:srgbClr val="FFDE59"/>
                </a:solidFill>
                <a:latin typeface="Montserrat Classic"/>
                <a:ea typeface="Montserrat Classic"/>
                <a:cs typeface="Montserrat Classic"/>
                <a:sym typeface="Montserrat Classic"/>
              </a:rPr>
              <a:t> O(n^2)</a:t>
            </a:r>
          </a:p>
        </p:txBody>
      </p:sp>
      <p:grpSp>
        <p:nvGrpSpPr>
          <p:cNvPr name="Group 9" id="9"/>
          <p:cNvGrpSpPr/>
          <p:nvPr/>
        </p:nvGrpSpPr>
        <p:grpSpPr>
          <a:xfrm rot="0">
            <a:off x="1023588" y="4520397"/>
            <a:ext cx="3747573" cy="3619064"/>
            <a:chOff x="0" y="0"/>
            <a:chExt cx="4996764" cy="4825418"/>
          </a:xfrm>
        </p:grpSpPr>
        <p:grpSp>
          <p:nvGrpSpPr>
            <p:cNvPr name="Group 10" id="10"/>
            <p:cNvGrpSpPr/>
            <p:nvPr/>
          </p:nvGrpSpPr>
          <p:grpSpPr>
            <a:xfrm rot="0">
              <a:off x="1923897" y="0"/>
              <a:ext cx="1194334" cy="1194334"/>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2" id="12"/>
              <p:cNvSpPr txBox="true"/>
              <p:nvPr/>
            </p:nvSpPr>
            <p:spPr>
              <a:xfrm>
                <a:off x="76200" y="-9525"/>
                <a:ext cx="660400" cy="746125"/>
              </a:xfrm>
              <a:prstGeom prst="rect">
                <a:avLst/>
              </a:prstGeom>
            </p:spPr>
            <p:txBody>
              <a:bodyPr anchor="ctr" rtlCol="false" tIns="49721" lIns="49721" bIns="49721" rIns="49721"/>
              <a:lstStyle/>
              <a:p>
                <a:pPr algn="ctr">
                  <a:lnSpc>
                    <a:spcPts val="4767"/>
                  </a:lnSpc>
                </a:pPr>
                <a:r>
                  <a:rPr lang="en-US" sz="3199">
                    <a:solidFill>
                      <a:srgbClr val="FFFFFF"/>
                    </a:solidFill>
                    <a:latin typeface="Montserrat Classic"/>
                    <a:ea typeface="Montserrat Classic"/>
                    <a:cs typeface="Montserrat Classic"/>
                    <a:sym typeface="Montserrat Classic"/>
                  </a:rPr>
                  <a:t>1</a:t>
                </a:r>
              </a:p>
            </p:txBody>
          </p:sp>
        </p:grpSp>
        <p:grpSp>
          <p:nvGrpSpPr>
            <p:cNvPr name="Group 13" id="13"/>
            <p:cNvGrpSpPr/>
            <p:nvPr/>
          </p:nvGrpSpPr>
          <p:grpSpPr>
            <a:xfrm rot="0">
              <a:off x="0" y="1850480"/>
              <a:ext cx="1194334" cy="1194334"/>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5" id="15"/>
              <p:cNvSpPr txBox="true"/>
              <p:nvPr/>
            </p:nvSpPr>
            <p:spPr>
              <a:xfrm>
                <a:off x="76200" y="-9525"/>
                <a:ext cx="660400" cy="746125"/>
              </a:xfrm>
              <a:prstGeom prst="rect">
                <a:avLst/>
              </a:prstGeom>
            </p:spPr>
            <p:txBody>
              <a:bodyPr anchor="ctr" rtlCol="false" tIns="49721" lIns="49721" bIns="49721" rIns="49721"/>
              <a:lstStyle/>
              <a:p>
                <a:pPr algn="ctr">
                  <a:lnSpc>
                    <a:spcPts val="4767"/>
                  </a:lnSpc>
                </a:pPr>
                <a:r>
                  <a:rPr lang="en-US" sz="3199">
                    <a:solidFill>
                      <a:srgbClr val="FFFFFF"/>
                    </a:solidFill>
                    <a:latin typeface="Montserrat Classic"/>
                    <a:ea typeface="Montserrat Classic"/>
                    <a:cs typeface="Montserrat Classic"/>
                    <a:sym typeface="Montserrat Classic"/>
                  </a:rPr>
                  <a:t>2</a:t>
                </a:r>
              </a:p>
            </p:txBody>
          </p:sp>
        </p:grpSp>
        <p:grpSp>
          <p:nvGrpSpPr>
            <p:cNvPr name="Group 16" id="16"/>
            <p:cNvGrpSpPr/>
            <p:nvPr/>
          </p:nvGrpSpPr>
          <p:grpSpPr>
            <a:xfrm rot="0">
              <a:off x="3802430" y="1850480"/>
              <a:ext cx="1194334" cy="1194334"/>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8" id="18"/>
              <p:cNvSpPr txBox="true"/>
              <p:nvPr/>
            </p:nvSpPr>
            <p:spPr>
              <a:xfrm>
                <a:off x="76200" y="-9525"/>
                <a:ext cx="660400" cy="746125"/>
              </a:xfrm>
              <a:prstGeom prst="rect">
                <a:avLst/>
              </a:prstGeom>
            </p:spPr>
            <p:txBody>
              <a:bodyPr anchor="ctr" rtlCol="false" tIns="49721" lIns="49721" bIns="49721" rIns="49721"/>
              <a:lstStyle/>
              <a:p>
                <a:pPr algn="ctr">
                  <a:lnSpc>
                    <a:spcPts val="4767"/>
                  </a:lnSpc>
                </a:pPr>
                <a:r>
                  <a:rPr lang="en-US" sz="3199">
                    <a:solidFill>
                      <a:srgbClr val="FFFFFF"/>
                    </a:solidFill>
                    <a:latin typeface="Montserrat Classic"/>
                    <a:ea typeface="Montserrat Classic"/>
                    <a:cs typeface="Montserrat Classic"/>
                    <a:sym typeface="Montserrat Classic"/>
                  </a:rPr>
                  <a:t>4</a:t>
                </a:r>
              </a:p>
            </p:txBody>
          </p:sp>
        </p:grpSp>
        <p:grpSp>
          <p:nvGrpSpPr>
            <p:cNvPr name="Group 19" id="19"/>
            <p:cNvGrpSpPr/>
            <p:nvPr/>
          </p:nvGrpSpPr>
          <p:grpSpPr>
            <a:xfrm rot="0">
              <a:off x="1923897" y="3631084"/>
              <a:ext cx="1194334" cy="1194334"/>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21" id="21"/>
              <p:cNvSpPr txBox="true"/>
              <p:nvPr/>
            </p:nvSpPr>
            <p:spPr>
              <a:xfrm>
                <a:off x="76200" y="-9525"/>
                <a:ext cx="660400" cy="746125"/>
              </a:xfrm>
              <a:prstGeom prst="rect">
                <a:avLst/>
              </a:prstGeom>
            </p:spPr>
            <p:txBody>
              <a:bodyPr anchor="ctr" rtlCol="false" tIns="49721" lIns="49721" bIns="49721" rIns="49721"/>
              <a:lstStyle/>
              <a:p>
                <a:pPr algn="ctr">
                  <a:lnSpc>
                    <a:spcPts val="4767"/>
                  </a:lnSpc>
                </a:pPr>
                <a:r>
                  <a:rPr lang="en-US" sz="3199">
                    <a:solidFill>
                      <a:srgbClr val="FFFFFF"/>
                    </a:solidFill>
                    <a:latin typeface="Montserrat Classic"/>
                    <a:ea typeface="Montserrat Classic"/>
                    <a:cs typeface="Montserrat Classic"/>
                    <a:sym typeface="Montserrat Classic"/>
                  </a:rPr>
                  <a:t>3</a:t>
                </a:r>
              </a:p>
            </p:txBody>
          </p:sp>
        </p:grpSp>
        <p:sp>
          <p:nvSpPr>
            <p:cNvPr name="AutoShape 22" id="22"/>
            <p:cNvSpPr/>
            <p:nvPr/>
          </p:nvSpPr>
          <p:spPr>
            <a:xfrm flipV="true">
              <a:off x="1027560" y="1011136"/>
              <a:ext cx="1063110" cy="1022541"/>
            </a:xfrm>
            <a:prstGeom prst="line">
              <a:avLst/>
            </a:prstGeom>
            <a:ln cap="flat" w="38100">
              <a:solidFill>
                <a:srgbClr val="FFDE59"/>
              </a:solidFill>
              <a:prstDash val="solid"/>
              <a:headEnd type="none" len="sm" w="sm"/>
              <a:tailEnd type="none" len="sm" w="sm"/>
            </a:ln>
          </p:spPr>
        </p:sp>
        <p:sp>
          <p:nvSpPr>
            <p:cNvPr name="AutoShape 23" id="23"/>
            <p:cNvSpPr/>
            <p:nvPr/>
          </p:nvSpPr>
          <p:spPr>
            <a:xfrm>
              <a:off x="1035435" y="2853273"/>
              <a:ext cx="1047360" cy="969352"/>
            </a:xfrm>
            <a:prstGeom prst="line">
              <a:avLst/>
            </a:prstGeom>
            <a:ln cap="flat" w="38100">
              <a:solidFill>
                <a:srgbClr val="FFDE59"/>
              </a:solidFill>
              <a:prstDash val="solid"/>
              <a:headEnd type="none" len="sm" w="sm"/>
              <a:tailEnd type="none" len="sm" w="sm"/>
            </a:ln>
          </p:spPr>
        </p:sp>
        <p:sp>
          <p:nvSpPr>
            <p:cNvPr name="AutoShape 24" id="24"/>
            <p:cNvSpPr/>
            <p:nvPr/>
          </p:nvSpPr>
          <p:spPr>
            <a:xfrm flipH="true">
              <a:off x="2954471" y="2858461"/>
              <a:ext cx="1011718" cy="958976"/>
            </a:xfrm>
            <a:prstGeom prst="line">
              <a:avLst/>
            </a:prstGeom>
            <a:ln cap="flat" w="38100">
              <a:solidFill>
                <a:srgbClr val="FFDE59"/>
              </a:solidFill>
              <a:prstDash val="solid"/>
              <a:headEnd type="none" len="sm" w="sm"/>
              <a:tailEnd type="none" len="sm" w="sm"/>
            </a:ln>
          </p:spPr>
        </p:sp>
        <p:sp>
          <p:nvSpPr>
            <p:cNvPr name="AutoShape 25" id="25"/>
            <p:cNvSpPr/>
            <p:nvPr/>
          </p:nvSpPr>
          <p:spPr>
            <a:xfrm>
              <a:off x="2946489" y="1016239"/>
              <a:ext cx="1027682" cy="1012336"/>
            </a:xfrm>
            <a:prstGeom prst="line">
              <a:avLst/>
            </a:prstGeom>
            <a:ln cap="flat" w="38100">
              <a:solidFill>
                <a:srgbClr val="FFDE59"/>
              </a:solidFill>
              <a:prstDash val="solid"/>
              <a:headEnd type="none" len="sm" w="sm"/>
              <a:tailEnd type="none" len="sm" w="sm"/>
            </a:ln>
          </p:spPr>
        </p:sp>
        <p:sp>
          <p:nvSpPr>
            <p:cNvPr name="AutoShape 26" id="26"/>
            <p:cNvSpPr/>
            <p:nvPr/>
          </p:nvSpPr>
          <p:spPr>
            <a:xfrm>
              <a:off x="1194334" y="2447647"/>
              <a:ext cx="2608096" cy="0"/>
            </a:xfrm>
            <a:prstGeom prst="line">
              <a:avLst/>
            </a:prstGeom>
            <a:ln cap="flat" w="38100">
              <a:solidFill>
                <a:srgbClr val="FFFFFF"/>
              </a:solidFill>
              <a:prstDash val="solid"/>
              <a:headEnd type="none" len="sm" w="sm"/>
              <a:tailEnd type="none" len="sm" w="sm"/>
            </a:ln>
          </p:spPr>
        </p:sp>
        <p:sp>
          <p:nvSpPr>
            <p:cNvPr name="TextBox 27" id="27"/>
            <p:cNvSpPr txBox="true"/>
            <p:nvPr/>
          </p:nvSpPr>
          <p:spPr>
            <a:xfrm rot="0">
              <a:off x="982296" y="1073025"/>
              <a:ext cx="442979" cy="472433"/>
            </a:xfrm>
            <a:prstGeom prst="rect">
              <a:avLst/>
            </a:prstGeom>
          </p:spPr>
          <p:txBody>
            <a:bodyPr anchor="t" rtlCol="false" tIns="0" lIns="0" bIns="0" rIns="0">
              <a:spAutoFit/>
            </a:bodyPr>
            <a:lstStyle/>
            <a:p>
              <a:pPr algn="ctr">
                <a:lnSpc>
                  <a:spcPts val="3045"/>
                </a:lnSpc>
              </a:pPr>
              <a:r>
                <a:rPr lang="en-US" sz="2175" b="true">
                  <a:solidFill>
                    <a:srgbClr val="FFDE59"/>
                  </a:solidFill>
                  <a:latin typeface="Open Sans Bold"/>
                  <a:ea typeface="Open Sans Bold"/>
                  <a:cs typeface="Open Sans Bold"/>
                  <a:sym typeface="Open Sans Bold"/>
                </a:rPr>
                <a:t>16</a:t>
              </a:r>
            </a:p>
          </p:txBody>
        </p:sp>
        <p:sp>
          <p:nvSpPr>
            <p:cNvPr name="TextBox 28" id="28"/>
            <p:cNvSpPr txBox="true"/>
            <p:nvPr/>
          </p:nvSpPr>
          <p:spPr>
            <a:xfrm rot="0">
              <a:off x="1194334" y="3424556"/>
              <a:ext cx="442979" cy="472433"/>
            </a:xfrm>
            <a:prstGeom prst="rect">
              <a:avLst/>
            </a:prstGeom>
          </p:spPr>
          <p:txBody>
            <a:bodyPr anchor="t" rtlCol="false" tIns="0" lIns="0" bIns="0" rIns="0">
              <a:spAutoFit/>
            </a:bodyPr>
            <a:lstStyle/>
            <a:p>
              <a:pPr algn="ctr">
                <a:lnSpc>
                  <a:spcPts val="3045"/>
                </a:lnSpc>
              </a:pPr>
              <a:r>
                <a:rPr lang="en-US" sz="2175" b="true">
                  <a:solidFill>
                    <a:srgbClr val="FFDE59"/>
                  </a:solidFill>
                  <a:latin typeface="Open Sans Bold"/>
                  <a:ea typeface="Open Sans Bold"/>
                  <a:cs typeface="Open Sans Bold"/>
                  <a:sym typeface="Open Sans Bold"/>
                </a:rPr>
                <a:t>18</a:t>
              </a:r>
            </a:p>
          </p:txBody>
        </p:sp>
        <p:sp>
          <p:nvSpPr>
            <p:cNvPr name="TextBox 29" id="29"/>
            <p:cNvSpPr txBox="true"/>
            <p:nvPr/>
          </p:nvSpPr>
          <p:spPr>
            <a:xfrm rot="0">
              <a:off x="2675252" y="2644497"/>
              <a:ext cx="442979" cy="472433"/>
            </a:xfrm>
            <a:prstGeom prst="rect">
              <a:avLst/>
            </a:prstGeom>
          </p:spPr>
          <p:txBody>
            <a:bodyPr anchor="t" rtlCol="false" tIns="0" lIns="0" bIns="0" rIns="0">
              <a:spAutoFit/>
            </a:bodyPr>
            <a:lstStyle/>
            <a:p>
              <a:pPr algn="ctr">
                <a:lnSpc>
                  <a:spcPts val="3045"/>
                </a:lnSpc>
              </a:pPr>
              <a:r>
                <a:rPr lang="en-US" sz="2175" b="true">
                  <a:solidFill>
                    <a:srgbClr val="FFFFFF"/>
                  </a:solidFill>
                  <a:latin typeface="Open Sans Bold"/>
                  <a:ea typeface="Open Sans Bold"/>
                  <a:cs typeface="Open Sans Bold"/>
                  <a:sym typeface="Open Sans Bold"/>
                </a:rPr>
                <a:t>45</a:t>
              </a:r>
            </a:p>
          </p:txBody>
        </p:sp>
        <p:sp>
          <p:nvSpPr>
            <p:cNvPr name="TextBox 30" id="30"/>
            <p:cNvSpPr txBox="true"/>
            <p:nvPr/>
          </p:nvSpPr>
          <p:spPr>
            <a:xfrm rot="0">
              <a:off x="3752682" y="1103208"/>
              <a:ext cx="442979" cy="472433"/>
            </a:xfrm>
            <a:prstGeom prst="rect">
              <a:avLst/>
            </a:prstGeom>
          </p:spPr>
          <p:txBody>
            <a:bodyPr anchor="t" rtlCol="false" tIns="0" lIns="0" bIns="0" rIns="0">
              <a:spAutoFit/>
            </a:bodyPr>
            <a:lstStyle/>
            <a:p>
              <a:pPr algn="ctr">
                <a:lnSpc>
                  <a:spcPts val="3045"/>
                </a:lnSpc>
              </a:pPr>
              <a:r>
                <a:rPr lang="en-US" sz="2175" b="true">
                  <a:solidFill>
                    <a:srgbClr val="FFDE59"/>
                  </a:solidFill>
                  <a:latin typeface="Open Sans Bold"/>
                  <a:ea typeface="Open Sans Bold"/>
                  <a:cs typeface="Open Sans Bold"/>
                  <a:sym typeface="Open Sans Bold"/>
                </a:rPr>
                <a:t>32</a:t>
              </a:r>
            </a:p>
          </p:txBody>
        </p:sp>
        <p:sp>
          <p:nvSpPr>
            <p:cNvPr name="AutoShape 31" id="31"/>
            <p:cNvSpPr/>
            <p:nvPr/>
          </p:nvSpPr>
          <p:spPr>
            <a:xfrm>
              <a:off x="2521064" y="1194334"/>
              <a:ext cx="0" cy="2436750"/>
            </a:xfrm>
            <a:prstGeom prst="line">
              <a:avLst/>
            </a:prstGeom>
            <a:ln cap="flat" w="38100">
              <a:solidFill>
                <a:srgbClr val="FFFFFF"/>
              </a:solidFill>
              <a:prstDash val="solid"/>
              <a:headEnd type="none" len="sm" w="sm"/>
              <a:tailEnd type="none" len="sm" w="sm"/>
            </a:ln>
          </p:spPr>
        </p:sp>
        <p:sp>
          <p:nvSpPr>
            <p:cNvPr name="TextBox 32" id="32"/>
            <p:cNvSpPr txBox="true"/>
            <p:nvPr/>
          </p:nvSpPr>
          <p:spPr>
            <a:xfrm rot="0">
              <a:off x="1923897" y="1956334"/>
              <a:ext cx="442979" cy="472433"/>
            </a:xfrm>
            <a:prstGeom prst="rect">
              <a:avLst/>
            </a:prstGeom>
          </p:spPr>
          <p:txBody>
            <a:bodyPr anchor="t" rtlCol="false" tIns="0" lIns="0" bIns="0" rIns="0">
              <a:spAutoFit/>
            </a:bodyPr>
            <a:lstStyle/>
            <a:p>
              <a:pPr algn="ctr">
                <a:lnSpc>
                  <a:spcPts val="3045"/>
                </a:lnSpc>
              </a:pPr>
              <a:r>
                <a:rPr lang="en-US" sz="2175" b="true">
                  <a:solidFill>
                    <a:srgbClr val="FFFFFF"/>
                  </a:solidFill>
                  <a:latin typeface="Open Sans Bold"/>
                  <a:ea typeface="Open Sans Bold"/>
                  <a:cs typeface="Open Sans Bold"/>
                  <a:sym typeface="Open Sans Bold"/>
                </a:rPr>
                <a:t>21</a:t>
              </a:r>
            </a:p>
          </p:txBody>
        </p:sp>
        <p:sp>
          <p:nvSpPr>
            <p:cNvPr name="TextBox 33" id="33"/>
            <p:cNvSpPr txBox="true"/>
            <p:nvPr/>
          </p:nvSpPr>
          <p:spPr>
            <a:xfrm rot="0">
              <a:off x="3580895" y="3345004"/>
              <a:ext cx="221535" cy="472433"/>
            </a:xfrm>
            <a:prstGeom prst="rect">
              <a:avLst/>
            </a:prstGeom>
          </p:spPr>
          <p:txBody>
            <a:bodyPr anchor="t" rtlCol="false" tIns="0" lIns="0" bIns="0" rIns="0">
              <a:spAutoFit/>
            </a:bodyPr>
            <a:lstStyle/>
            <a:p>
              <a:pPr algn="ctr">
                <a:lnSpc>
                  <a:spcPts val="3045"/>
                </a:lnSpc>
              </a:pPr>
              <a:r>
                <a:rPr lang="en-US" sz="2175" b="true">
                  <a:solidFill>
                    <a:srgbClr val="FFDE59"/>
                  </a:solidFill>
                  <a:latin typeface="Open Sans Bold"/>
                  <a:ea typeface="Open Sans Bold"/>
                  <a:cs typeface="Open Sans Bold"/>
                  <a:sym typeface="Open Sans Bold"/>
                </a:rPr>
                <a:t>7</a:t>
              </a:r>
            </a:p>
          </p:txBody>
        </p:sp>
      </p:grpSp>
      <p:grpSp>
        <p:nvGrpSpPr>
          <p:cNvPr name="Group 34" id="34"/>
          <p:cNvGrpSpPr/>
          <p:nvPr/>
        </p:nvGrpSpPr>
        <p:grpSpPr>
          <a:xfrm rot="0">
            <a:off x="6157492" y="4546306"/>
            <a:ext cx="4783279" cy="4436389"/>
            <a:chOff x="0" y="0"/>
            <a:chExt cx="6377705" cy="5915186"/>
          </a:xfrm>
        </p:grpSpPr>
        <p:grpSp>
          <p:nvGrpSpPr>
            <p:cNvPr name="Group 35" id="35"/>
            <p:cNvGrpSpPr/>
            <p:nvPr/>
          </p:nvGrpSpPr>
          <p:grpSpPr>
            <a:xfrm rot="0">
              <a:off x="2496426" y="0"/>
              <a:ext cx="1384854" cy="1384854"/>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37" id="37"/>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1</a:t>
                </a:r>
              </a:p>
            </p:txBody>
          </p:sp>
        </p:grpSp>
        <p:grpSp>
          <p:nvGrpSpPr>
            <p:cNvPr name="Group 38" id="38"/>
            <p:cNvGrpSpPr/>
            <p:nvPr/>
          </p:nvGrpSpPr>
          <p:grpSpPr>
            <a:xfrm rot="0">
              <a:off x="0" y="1100000"/>
              <a:ext cx="1384854" cy="1384854"/>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40" id="40"/>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2</a:t>
                </a:r>
              </a:p>
            </p:txBody>
          </p:sp>
        </p:grpSp>
        <p:grpSp>
          <p:nvGrpSpPr>
            <p:cNvPr name="Group 41" id="41"/>
            <p:cNvGrpSpPr/>
            <p:nvPr/>
          </p:nvGrpSpPr>
          <p:grpSpPr>
            <a:xfrm rot="0">
              <a:off x="4992851" y="1100000"/>
              <a:ext cx="1384854" cy="1384854"/>
              <a:chOff x="0" y="0"/>
              <a:chExt cx="812800" cy="812800"/>
            </a:xfrm>
          </p:grpSpPr>
          <p:sp>
            <p:nvSpPr>
              <p:cNvPr name="Freeform 42" id="4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43" id="43"/>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6</a:t>
                </a:r>
              </a:p>
            </p:txBody>
          </p:sp>
        </p:grpSp>
        <p:grpSp>
          <p:nvGrpSpPr>
            <p:cNvPr name="Group 44" id="44"/>
            <p:cNvGrpSpPr/>
            <p:nvPr/>
          </p:nvGrpSpPr>
          <p:grpSpPr>
            <a:xfrm rot="0">
              <a:off x="570074" y="3351028"/>
              <a:ext cx="1384854" cy="1384854"/>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46" id="46"/>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3</a:t>
                </a:r>
              </a:p>
            </p:txBody>
          </p:sp>
        </p:grpSp>
        <p:sp>
          <p:nvSpPr>
            <p:cNvPr name="AutoShape 47" id="47"/>
            <p:cNvSpPr/>
            <p:nvPr/>
          </p:nvSpPr>
          <p:spPr>
            <a:xfrm flipV="true">
              <a:off x="1326228" y="971698"/>
              <a:ext cx="1228824" cy="541457"/>
            </a:xfrm>
            <a:prstGeom prst="line">
              <a:avLst/>
            </a:prstGeom>
            <a:ln cap="flat" w="51185">
              <a:solidFill>
                <a:srgbClr val="FFDE59"/>
              </a:solidFill>
              <a:prstDash val="solid"/>
              <a:headEnd type="none" len="sm" w="sm"/>
              <a:tailEnd type="none" len="sm" w="sm"/>
            </a:ln>
          </p:spPr>
        </p:sp>
        <p:sp>
          <p:nvSpPr>
            <p:cNvPr name="AutoShape 48" id="48"/>
            <p:cNvSpPr/>
            <p:nvPr/>
          </p:nvSpPr>
          <p:spPr>
            <a:xfrm>
              <a:off x="862459" y="2463823"/>
              <a:ext cx="230011" cy="908235"/>
            </a:xfrm>
            <a:prstGeom prst="line">
              <a:avLst/>
            </a:prstGeom>
            <a:ln cap="flat" w="51185">
              <a:solidFill>
                <a:srgbClr val="FFFFFF"/>
              </a:solidFill>
              <a:prstDash val="solid"/>
              <a:headEnd type="none" len="sm" w="sm"/>
              <a:tailEnd type="none" len="sm" w="sm"/>
            </a:ln>
          </p:spPr>
        </p:sp>
        <p:sp>
          <p:nvSpPr>
            <p:cNvPr name="AutoShape 49" id="49"/>
            <p:cNvSpPr/>
            <p:nvPr/>
          </p:nvSpPr>
          <p:spPr>
            <a:xfrm>
              <a:off x="3822653" y="971698"/>
              <a:ext cx="1228824" cy="541457"/>
            </a:xfrm>
            <a:prstGeom prst="line">
              <a:avLst/>
            </a:prstGeom>
            <a:ln cap="flat" w="51185">
              <a:solidFill>
                <a:srgbClr val="FFFFFF"/>
              </a:solidFill>
              <a:prstDash val="solid"/>
              <a:headEnd type="none" len="sm" w="sm"/>
              <a:tailEnd type="none" len="sm" w="sm"/>
            </a:ln>
          </p:spPr>
        </p:sp>
        <p:sp>
          <p:nvSpPr>
            <p:cNvPr name="AutoShape 50" id="50"/>
            <p:cNvSpPr/>
            <p:nvPr/>
          </p:nvSpPr>
          <p:spPr>
            <a:xfrm flipH="true">
              <a:off x="1607648" y="1292835"/>
              <a:ext cx="1236057" cy="2150211"/>
            </a:xfrm>
            <a:prstGeom prst="line">
              <a:avLst/>
            </a:prstGeom>
            <a:ln cap="flat" w="51185">
              <a:solidFill>
                <a:srgbClr val="FFDE59"/>
              </a:solidFill>
              <a:prstDash val="solid"/>
              <a:headEnd type="none" len="sm" w="sm"/>
              <a:tailEnd type="none" len="sm" w="sm"/>
            </a:ln>
          </p:spPr>
        </p:sp>
        <p:grpSp>
          <p:nvGrpSpPr>
            <p:cNvPr name="Group 51" id="51"/>
            <p:cNvGrpSpPr/>
            <p:nvPr/>
          </p:nvGrpSpPr>
          <p:grpSpPr>
            <a:xfrm rot="0">
              <a:off x="2555052" y="4530332"/>
              <a:ext cx="1384854" cy="1384854"/>
              <a:chOff x="0" y="0"/>
              <a:chExt cx="812800" cy="812800"/>
            </a:xfrm>
          </p:grpSpPr>
          <p:sp>
            <p:nvSpPr>
              <p:cNvPr name="Freeform 52" id="5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53" id="53"/>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4</a:t>
                </a:r>
              </a:p>
            </p:txBody>
          </p:sp>
        </p:grpSp>
        <p:grpSp>
          <p:nvGrpSpPr>
            <p:cNvPr name="Group 54" id="54"/>
            <p:cNvGrpSpPr/>
            <p:nvPr/>
          </p:nvGrpSpPr>
          <p:grpSpPr>
            <a:xfrm rot="0">
              <a:off x="4484586" y="3312930"/>
              <a:ext cx="1384854" cy="1384854"/>
              <a:chOff x="0" y="0"/>
              <a:chExt cx="812800" cy="812800"/>
            </a:xfrm>
          </p:grpSpPr>
          <p:sp>
            <p:nvSpPr>
              <p:cNvPr name="Freeform 55" id="5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56" id="56"/>
              <p:cNvSpPr txBox="true"/>
              <p:nvPr/>
            </p:nvSpPr>
            <p:spPr>
              <a:xfrm>
                <a:off x="76200" y="-38100"/>
                <a:ext cx="660400" cy="774700"/>
              </a:xfrm>
              <a:prstGeom prst="rect">
                <a:avLst/>
              </a:prstGeom>
            </p:spPr>
            <p:txBody>
              <a:bodyPr anchor="ctr" rtlCol="false" tIns="50800" lIns="50800" bIns="50800" rIns="50800"/>
              <a:lstStyle/>
              <a:p>
                <a:pPr algn="ctr">
                  <a:lnSpc>
                    <a:spcPts val="5960"/>
                  </a:lnSpc>
                </a:pPr>
                <a:r>
                  <a:rPr lang="en-US" sz="4000">
                    <a:solidFill>
                      <a:srgbClr val="FFFFFF"/>
                    </a:solidFill>
                    <a:latin typeface="Montserrat Classic"/>
                    <a:ea typeface="Montserrat Classic"/>
                    <a:cs typeface="Montserrat Classic"/>
                    <a:sym typeface="Montserrat Classic"/>
                  </a:rPr>
                  <a:t>5</a:t>
                </a:r>
              </a:p>
            </p:txBody>
          </p:sp>
        </p:grpSp>
        <p:sp>
          <p:nvSpPr>
            <p:cNvPr name="TextBox 57" id="57"/>
            <p:cNvSpPr txBox="true"/>
            <p:nvPr/>
          </p:nvSpPr>
          <p:spPr>
            <a:xfrm rot="0">
              <a:off x="1633864" y="728777"/>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2</a:t>
              </a:r>
            </a:p>
          </p:txBody>
        </p:sp>
        <p:sp>
          <p:nvSpPr>
            <p:cNvPr name="TextBox 58" id="58"/>
            <p:cNvSpPr txBox="true"/>
            <p:nvPr/>
          </p:nvSpPr>
          <p:spPr>
            <a:xfrm rot="0">
              <a:off x="1326228" y="2912811"/>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3</a:t>
              </a:r>
            </a:p>
          </p:txBody>
        </p:sp>
        <p:sp>
          <p:nvSpPr>
            <p:cNvPr name="AutoShape 59" id="59"/>
            <p:cNvSpPr/>
            <p:nvPr/>
          </p:nvSpPr>
          <p:spPr>
            <a:xfrm>
              <a:off x="3197813" y="1384797"/>
              <a:ext cx="40707" cy="3145591"/>
            </a:xfrm>
            <a:prstGeom prst="line">
              <a:avLst/>
            </a:prstGeom>
            <a:ln cap="flat" w="51185">
              <a:solidFill>
                <a:srgbClr val="FFFFFF"/>
              </a:solidFill>
              <a:prstDash val="solid"/>
              <a:headEnd type="none" len="sm" w="sm"/>
              <a:tailEnd type="none" len="sm" w="sm"/>
            </a:ln>
          </p:spPr>
        </p:sp>
        <p:sp>
          <p:nvSpPr>
            <p:cNvPr name="TextBox 60" id="60"/>
            <p:cNvSpPr txBox="true"/>
            <p:nvPr/>
          </p:nvSpPr>
          <p:spPr>
            <a:xfrm rot="0">
              <a:off x="2919485" y="4008164"/>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8</a:t>
              </a:r>
            </a:p>
          </p:txBody>
        </p:sp>
        <p:sp>
          <p:nvSpPr>
            <p:cNvPr name="AutoShape 61" id="61"/>
            <p:cNvSpPr/>
            <p:nvPr/>
          </p:nvSpPr>
          <p:spPr>
            <a:xfrm>
              <a:off x="3545210" y="1286236"/>
              <a:ext cx="1275446" cy="2125313"/>
            </a:xfrm>
            <a:prstGeom prst="line">
              <a:avLst/>
            </a:prstGeom>
            <a:ln cap="flat" w="51185">
              <a:solidFill>
                <a:srgbClr val="FFFFFF"/>
              </a:solidFill>
              <a:prstDash val="solid"/>
              <a:headEnd type="none" len="sm" w="sm"/>
              <a:tailEnd type="none" len="sm" w="sm"/>
            </a:ln>
          </p:spPr>
        </p:sp>
        <p:sp>
          <p:nvSpPr>
            <p:cNvPr name="TextBox 62" id="62"/>
            <p:cNvSpPr txBox="true"/>
            <p:nvPr/>
          </p:nvSpPr>
          <p:spPr>
            <a:xfrm rot="0">
              <a:off x="5530244" y="2973331"/>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6</a:t>
              </a:r>
            </a:p>
          </p:txBody>
        </p:sp>
        <p:sp>
          <p:nvSpPr>
            <p:cNvPr name="TextBox 63" id="63"/>
            <p:cNvSpPr txBox="true"/>
            <p:nvPr/>
          </p:nvSpPr>
          <p:spPr>
            <a:xfrm rot="0">
              <a:off x="4581299" y="816823"/>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5</a:t>
              </a:r>
            </a:p>
          </p:txBody>
        </p:sp>
        <p:sp>
          <p:nvSpPr>
            <p:cNvPr name="TextBox 64" id="64"/>
            <p:cNvSpPr txBox="true"/>
            <p:nvPr/>
          </p:nvSpPr>
          <p:spPr>
            <a:xfrm rot="0">
              <a:off x="674666" y="3004829"/>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3</a:t>
              </a:r>
            </a:p>
          </p:txBody>
        </p:sp>
        <p:sp>
          <p:nvSpPr>
            <p:cNvPr name="AutoShape 65" id="65"/>
            <p:cNvSpPr/>
            <p:nvPr/>
          </p:nvSpPr>
          <p:spPr>
            <a:xfrm>
              <a:off x="1106073" y="2347774"/>
              <a:ext cx="1727761" cy="2319637"/>
            </a:xfrm>
            <a:prstGeom prst="line">
              <a:avLst/>
            </a:prstGeom>
            <a:ln cap="flat" w="51185">
              <a:solidFill>
                <a:srgbClr val="FFFFFF"/>
              </a:solidFill>
              <a:prstDash val="solid"/>
              <a:headEnd type="none" len="sm" w="sm"/>
              <a:tailEnd type="none" len="sm" w="sm"/>
            </a:ln>
          </p:spPr>
        </p:sp>
        <p:sp>
          <p:nvSpPr>
            <p:cNvPr name="TextBox 66" id="66"/>
            <p:cNvSpPr txBox="true"/>
            <p:nvPr/>
          </p:nvSpPr>
          <p:spPr>
            <a:xfrm rot="0">
              <a:off x="4179616" y="3004829"/>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sp>
          <p:nvSpPr>
            <p:cNvPr name="AutoShape 67" id="67"/>
            <p:cNvSpPr/>
            <p:nvPr/>
          </p:nvSpPr>
          <p:spPr>
            <a:xfrm>
              <a:off x="1313508" y="2098901"/>
              <a:ext cx="3242423" cy="1599982"/>
            </a:xfrm>
            <a:prstGeom prst="line">
              <a:avLst/>
            </a:prstGeom>
            <a:ln cap="flat" w="51185">
              <a:solidFill>
                <a:srgbClr val="FFDE59"/>
              </a:solidFill>
              <a:prstDash val="solid"/>
              <a:headEnd type="none" len="sm" w="sm"/>
              <a:tailEnd type="none" len="sm" w="sm"/>
            </a:ln>
          </p:spPr>
        </p:sp>
        <p:sp>
          <p:nvSpPr>
            <p:cNvPr name="AutoShape 68" id="68"/>
            <p:cNvSpPr/>
            <p:nvPr/>
          </p:nvSpPr>
          <p:spPr>
            <a:xfrm>
              <a:off x="1384854" y="1792426"/>
              <a:ext cx="3607998" cy="0"/>
            </a:xfrm>
            <a:prstGeom prst="line">
              <a:avLst/>
            </a:prstGeom>
            <a:ln cap="flat" w="51185">
              <a:solidFill>
                <a:srgbClr val="FFFFFF"/>
              </a:solidFill>
              <a:prstDash val="solid"/>
              <a:headEnd type="none" len="sm" w="sm"/>
              <a:tailEnd type="none" len="sm" w="sm"/>
            </a:ln>
          </p:spPr>
        </p:sp>
        <p:sp>
          <p:nvSpPr>
            <p:cNvPr name="TextBox 69" id="69"/>
            <p:cNvSpPr txBox="true"/>
            <p:nvPr/>
          </p:nvSpPr>
          <p:spPr>
            <a:xfrm rot="0">
              <a:off x="1317870" y="2186714"/>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7</a:t>
              </a:r>
            </a:p>
          </p:txBody>
        </p:sp>
        <p:sp>
          <p:nvSpPr>
            <p:cNvPr name="TextBox 70" id="70"/>
            <p:cNvSpPr txBox="true"/>
            <p:nvPr/>
          </p:nvSpPr>
          <p:spPr>
            <a:xfrm rot="0">
              <a:off x="4460513" y="1354210"/>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4</a:t>
              </a:r>
            </a:p>
          </p:txBody>
        </p:sp>
        <p:sp>
          <p:nvSpPr>
            <p:cNvPr name="TextBox 71" id="71"/>
            <p:cNvSpPr txBox="true"/>
            <p:nvPr/>
          </p:nvSpPr>
          <p:spPr>
            <a:xfrm rot="0">
              <a:off x="2461156" y="1119369"/>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sp>
          <p:nvSpPr>
            <p:cNvPr name="TextBox 72" id="72"/>
            <p:cNvSpPr txBox="true"/>
            <p:nvPr/>
          </p:nvSpPr>
          <p:spPr>
            <a:xfrm rot="0">
              <a:off x="598531" y="2525733"/>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2</a:t>
              </a:r>
            </a:p>
          </p:txBody>
        </p:sp>
        <p:sp>
          <p:nvSpPr>
            <p:cNvPr name="AutoShape 73" id="73"/>
            <p:cNvSpPr/>
            <p:nvPr/>
          </p:nvSpPr>
          <p:spPr>
            <a:xfrm flipH="true" flipV="true">
              <a:off x="1857885" y="4397181"/>
              <a:ext cx="794211" cy="471852"/>
            </a:xfrm>
            <a:prstGeom prst="line">
              <a:avLst/>
            </a:prstGeom>
            <a:ln cap="flat" w="51185">
              <a:solidFill>
                <a:srgbClr val="FFFFFF"/>
              </a:solidFill>
              <a:prstDash val="solid"/>
              <a:headEnd type="none" len="sm" w="sm"/>
              <a:tailEnd type="none" len="sm" w="sm"/>
            </a:ln>
          </p:spPr>
        </p:sp>
        <p:sp>
          <p:nvSpPr>
            <p:cNvPr name="TextBox 74" id="74"/>
            <p:cNvSpPr txBox="true"/>
            <p:nvPr/>
          </p:nvSpPr>
          <p:spPr>
            <a:xfrm rot="0">
              <a:off x="2273363" y="4941292"/>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4</a:t>
              </a:r>
            </a:p>
          </p:txBody>
        </p:sp>
        <p:sp>
          <p:nvSpPr>
            <p:cNvPr name="AutoShape 75" id="75"/>
            <p:cNvSpPr/>
            <p:nvPr/>
          </p:nvSpPr>
          <p:spPr>
            <a:xfrm flipV="true">
              <a:off x="1954896" y="4012096"/>
              <a:ext cx="2529722" cy="24620"/>
            </a:xfrm>
            <a:prstGeom prst="line">
              <a:avLst/>
            </a:prstGeom>
            <a:ln cap="flat" w="51185">
              <a:solidFill>
                <a:srgbClr val="FFFFFF"/>
              </a:solidFill>
              <a:prstDash val="solid"/>
              <a:headEnd type="none" len="sm" w="sm"/>
              <a:tailEnd type="none" len="sm" w="sm"/>
            </a:ln>
          </p:spPr>
        </p:sp>
        <p:sp>
          <p:nvSpPr>
            <p:cNvPr name="TextBox 76" id="76"/>
            <p:cNvSpPr txBox="true"/>
            <p:nvPr/>
          </p:nvSpPr>
          <p:spPr>
            <a:xfrm rot="0">
              <a:off x="3533398" y="3437785"/>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6</a:t>
              </a:r>
            </a:p>
          </p:txBody>
        </p:sp>
        <p:sp>
          <p:nvSpPr>
            <p:cNvPr name="AutoShape 77" id="77"/>
            <p:cNvSpPr/>
            <p:nvPr/>
          </p:nvSpPr>
          <p:spPr>
            <a:xfrm flipV="true">
              <a:off x="1879730" y="2106573"/>
              <a:ext cx="3188319" cy="1622735"/>
            </a:xfrm>
            <a:prstGeom prst="line">
              <a:avLst/>
            </a:prstGeom>
            <a:ln cap="flat" w="51185">
              <a:solidFill>
                <a:srgbClr val="FFDE59"/>
              </a:solidFill>
              <a:prstDash val="solid"/>
              <a:headEnd type="none" len="sm" w="sm"/>
              <a:tailEnd type="none" len="sm" w="sm"/>
            </a:ln>
          </p:spPr>
        </p:sp>
        <p:sp>
          <p:nvSpPr>
            <p:cNvPr name="TextBox 78" id="78"/>
            <p:cNvSpPr txBox="true"/>
            <p:nvPr/>
          </p:nvSpPr>
          <p:spPr>
            <a:xfrm rot="0">
              <a:off x="4554410" y="1826959"/>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5</a:t>
              </a:r>
            </a:p>
          </p:txBody>
        </p:sp>
        <p:sp>
          <p:nvSpPr>
            <p:cNvPr name="TextBox 79" id="79"/>
            <p:cNvSpPr txBox="true"/>
            <p:nvPr/>
          </p:nvSpPr>
          <p:spPr>
            <a:xfrm rot="0">
              <a:off x="2945267" y="1846995"/>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8</a:t>
              </a:r>
            </a:p>
          </p:txBody>
        </p:sp>
        <p:sp>
          <p:nvSpPr>
            <p:cNvPr name="TextBox 80" id="80"/>
            <p:cNvSpPr txBox="true"/>
            <p:nvPr/>
          </p:nvSpPr>
          <p:spPr>
            <a:xfrm rot="0">
              <a:off x="3312524" y="2186714"/>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2</a:t>
              </a:r>
            </a:p>
          </p:txBody>
        </p:sp>
        <p:sp>
          <p:nvSpPr>
            <p:cNvPr name="TextBox 81" id="81"/>
            <p:cNvSpPr txBox="true"/>
            <p:nvPr/>
          </p:nvSpPr>
          <p:spPr>
            <a:xfrm rot="0">
              <a:off x="2311754" y="4203460"/>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2</a:t>
              </a:r>
            </a:p>
          </p:txBody>
        </p:sp>
        <p:sp>
          <p:nvSpPr>
            <p:cNvPr name="TextBox 82" id="82"/>
            <p:cNvSpPr txBox="true"/>
            <p:nvPr/>
          </p:nvSpPr>
          <p:spPr>
            <a:xfrm rot="0">
              <a:off x="1766105" y="4580586"/>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3</a:t>
              </a:r>
            </a:p>
          </p:txBody>
        </p:sp>
        <p:sp>
          <p:nvSpPr>
            <p:cNvPr name="AutoShape 83" id="83"/>
            <p:cNvSpPr/>
            <p:nvPr/>
          </p:nvSpPr>
          <p:spPr>
            <a:xfrm flipV="true">
              <a:off x="3833165" y="4374885"/>
              <a:ext cx="758161" cy="478347"/>
            </a:xfrm>
            <a:prstGeom prst="line">
              <a:avLst/>
            </a:prstGeom>
            <a:ln cap="flat" w="51185">
              <a:solidFill>
                <a:srgbClr val="FFDE59"/>
              </a:solidFill>
              <a:prstDash val="solid"/>
              <a:headEnd type="none" len="sm" w="sm"/>
              <a:tailEnd type="none" len="sm" w="sm"/>
            </a:ln>
          </p:spPr>
        </p:sp>
        <p:sp>
          <p:nvSpPr>
            <p:cNvPr name="TextBox 84" id="84"/>
            <p:cNvSpPr txBox="true"/>
            <p:nvPr/>
          </p:nvSpPr>
          <p:spPr>
            <a:xfrm rot="0">
              <a:off x="3991823" y="4688257"/>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2</a:t>
              </a:r>
            </a:p>
          </p:txBody>
        </p:sp>
        <p:sp>
          <p:nvSpPr>
            <p:cNvPr name="AutoShape 85" id="85"/>
            <p:cNvSpPr/>
            <p:nvPr/>
          </p:nvSpPr>
          <p:spPr>
            <a:xfrm flipV="true">
              <a:off x="3648619" y="2356889"/>
              <a:ext cx="1635518" cy="2301408"/>
            </a:xfrm>
            <a:prstGeom prst="line">
              <a:avLst/>
            </a:prstGeom>
            <a:ln cap="flat" w="51185">
              <a:solidFill>
                <a:srgbClr val="FFDE59"/>
              </a:solidFill>
              <a:prstDash val="solid"/>
              <a:headEnd type="none" len="sm" w="sm"/>
              <a:tailEnd type="none" len="sm" w="sm"/>
            </a:ln>
          </p:spPr>
        </p:sp>
        <p:sp>
          <p:nvSpPr>
            <p:cNvPr name="TextBox 86" id="86"/>
            <p:cNvSpPr txBox="true"/>
            <p:nvPr/>
          </p:nvSpPr>
          <p:spPr>
            <a:xfrm rot="0">
              <a:off x="3752113" y="1095185"/>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1</a:t>
              </a:r>
            </a:p>
          </p:txBody>
        </p:sp>
        <p:sp>
          <p:nvSpPr>
            <p:cNvPr name="TextBox 87" id="87"/>
            <p:cNvSpPr txBox="true"/>
            <p:nvPr/>
          </p:nvSpPr>
          <p:spPr>
            <a:xfrm rot="0">
              <a:off x="1691938" y="1846995"/>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2</a:t>
              </a:r>
            </a:p>
          </p:txBody>
        </p:sp>
        <p:sp>
          <p:nvSpPr>
            <p:cNvPr name="TextBox 88" id="88"/>
            <p:cNvSpPr txBox="true"/>
            <p:nvPr/>
          </p:nvSpPr>
          <p:spPr>
            <a:xfrm rot="0">
              <a:off x="2499547" y="3567140"/>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3</a:t>
              </a:r>
            </a:p>
          </p:txBody>
        </p:sp>
        <p:sp>
          <p:nvSpPr>
            <p:cNvPr name="TextBox 89" id="89"/>
            <p:cNvSpPr txBox="true"/>
            <p:nvPr/>
          </p:nvSpPr>
          <p:spPr>
            <a:xfrm rot="0">
              <a:off x="4460513" y="4482707"/>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4</a:t>
              </a:r>
            </a:p>
          </p:txBody>
        </p:sp>
        <p:sp>
          <p:nvSpPr>
            <p:cNvPr name="AutoShape 90" id="90"/>
            <p:cNvSpPr/>
            <p:nvPr/>
          </p:nvSpPr>
          <p:spPr>
            <a:xfrm flipV="true">
              <a:off x="5332048" y="2467431"/>
              <a:ext cx="198196" cy="862922"/>
            </a:xfrm>
            <a:prstGeom prst="line">
              <a:avLst/>
            </a:prstGeom>
            <a:ln cap="flat" w="51185">
              <a:solidFill>
                <a:srgbClr val="FFFFFF"/>
              </a:solidFill>
              <a:prstDash val="solid"/>
              <a:headEnd type="none" len="sm" w="sm"/>
              <a:tailEnd type="none" len="sm" w="sm"/>
            </a:ln>
          </p:spPr>
        </p:sp>
        <p:sp>
          <p:nvSpPr>
            <p:cNvPr name="TextBox 91" id="91"/>
            <p:cNvSpPr txBox="true"/>
            <p:nvPr/>
          </p:nvSpPr>
          <p:spPr>
            <a:xfrm rot="0">
              <a:off x="4581299" y="2495077"/>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9</a:t>
              </a:r>
            </a:p>
          </p:txBody>
        </p:sp>
        <p:sp>
          <p:nvSpPr>
            <p:cNvPr name="TextBox 92" id="92"/>
            <p:cNvSpPr txBox="true"/>
            <p:nvPr/>
          </p:nvSpPr>
          <p:spPr>
            <a:xfrm rot="0">
              <a:off x="1670092" y="1339561"/>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3</a:t>
              </a:r>
            </a:p>
          </p:txBody>
        </p:sp>
        <p:sp>
          <p:nvSpPr>
            <p:cNvPr name="TextBox 93" id="93"/>
            <p:cNvSpPr txBox="true"/>
            <p:nvPr/>
          </p:nvSpPr>
          <p:spPr>
            <a:xfrm rot="0">
              <a:off x="2085571" y="3047193"/>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sp>
          <p:nvSpPr>
            <p:cNvPr name="TextBox 94" id="94"/>
            <p:cNvSpPr txBox="true"/>
            <p:nvPr/>
          </p:nvSpPr>
          <p:spPr>
            <a:xfrm rot="0">
              <a:off x="3451314" y="4116840"/>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3</a:t>
              </a:r>
            </a:p>
          </p:txBody>
        </p:sp>
        <p:sp>
          <p:nvSpPr>
            <p:cNvPr name="TextBox 95" id="95"/>
            <p:cNvSpPr txBox="true"/>
            <p:nvPr/>
          </p:nvSpPr>
          <p:spPr>
            <a:xfrm rot="0">
              <a:off x="5659130" y="2525733"/>
              <a:ext cx="187792" cy="438217"/>
            </a:xfrm>
            <a:prstGeom prst="rect">
              <a:avLst/>
            </a:prstGeom>
          </p:spPr>
          <p:txBody>
            <a:bodyPr anchor="t" rtlCol="false" tIns="0" lIns="0" bIns="0" rIns="0">
              <a:spAutoFit/>
            </a:bodyPr>
            <a:lstStyle/>
            <a:p>
              <a:pPr algn="ctr">
                <a:lnSpc>
                  <a:spcPts val="2719"/>
                </a:lnSpc>
              </a:pPr>
              <a:r>
                <a:rPr lang="en-US" sz="1942" b="true">
                  <a:solidFill>
                    <a:srgbClr val="FFFFFF"/>
                  </a:solidFill>
                  <a:latin typeface="Open Sans Bold"/>
                  <a:ea typeface="Open Sans Bold"/>
                  <a:cs typeface="Open Sans Bold"/>
                  <a:sym typeface="Open Sans Bold"/>
                </a:rPr>
                <a:t>1</a:t>
              </a:r>
            </a:p>
          </p:txBody>
        </p:sp>
        <p:sp>
          <p:nvSpPr>
            <p:cNvPr name="TextBox 96" id="96"/>
            <p:cNvSpPr txBox="true"/>
            <p:nvPr/>
          </p:nvSpPr>
          <p:spPr>
            <a:xfrm rot="0">
              <a:off x="5128577" y="2577306"/>
              <a:ext cx="187792" cy="438217"/>
            </a:xfrm>
            <a:prstGeom prst="rect">
              <a:avLst/>
            </a:prstGeom>
          </p:spPr>
          <p:txBody>
            <a:bodyPr anchor="t" rtlCol="false" tIns="0" lIns="0" bIns="0" rIns="0">
              <a:spAutoFit/>
            </a:bodyPr>
            <a:lstStyle/>
            <a:p>
              <a:pPr algn="ctr">
                <a:lnSpc>
                  <a:spcPts val="2719"/>
                </a:lnSpc>
              </a:pPr>
              <a:r>
                <a:rPr lang="en-US" sz="1942" b="true">
                  <a:solidFill>
                    <a:srgbClr val="FFDE59"/>
                  </a:solidFill>
                  <a:latin typeface="Open Sans Bold"/>
                  <a:ea typeface="Open Sans Bold"/>
                  <a:cs typeface="Open Sans Bold"/>
                  <a:sym typeface="Open Sans Bold"/>
                </a:rPr>
                <a:t>1</a:t>
              </a:r>
            </a:p>
          </p:txBody>
        </p:sp>
      </p:grpSp>
      <p:grpSp>
        <p:nvGrpSpPr>
          <p:cNvPr name="Group 97" id="97"/>
          <p:cNvGrpSpPr/>
          <p:nvPr/>
        </p:nvGrpSpPr>
        <p:grpSpPr>
          <a:xfrm rot="0">
            <a:off x="12327103" y="2958281"/>
            <a:ext cx="4695802" cy="4355256"/>
            <a:chOff x="0" y="0"/>
            <a:chExt cx="6261069" cy="5807008"/>
          </a:xfrm>
        </p:grpSpPr>
        <p:grpSp>
          <p:nvGrpSpPr>
            <p:cNvPr name="Group 98" id="98"/>
            <p:cNvGrpSpPr/>
            <p:nvPr/>
          </p:nvGrpSpPr>
          <p:grpSpPr>
            <a:xfrm rot="0">
              <a:off x="2450771" y="0"/>
              <a:ext cx="1359527" cy="1359527"/>
              <a:chOff x="0" y="0"/>
              <a:chExt cx="812800" cy="812800"/>
            </a:xfrm>
          </p:grpSpPr>
          <p:sp>
            <p:nvSpPr>
              <p:cNvPr name="Freeform 99" id="9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00" id="100"/>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1</a:t>
                </a:r>
              </a:p>
            </p:txBody>
          </p:sp>
        </p:grpSp>
        <p:grpSp>
          <p:nvGrpSpPr>
            <p:cNvPr name="Group 101" id="101"/>
            <p:cNvGrpSpPr/>
            <p:nvPr/>
          </p:nvGrpSpPr>
          <p:grpSpPr>
            <a:xfrm rot="0">
              <a:off x="0" y="1079883"/>
              <a:ext cx="1359527" cy="1359527"/>
              <a:chOff x="0" y="0"/>
              <a:chExt cx="812800" cy="812800"/>
            </a:xfrm>
          </p:grpSpPr>
          <p:sp>
            <p:nvSpPr>
              <p:cNvPr name="Freeform 102" id="10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03" id="103"/>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2</a:t>
                </a:r>
              </a:p>
            </p:txBody>
          </p:sp>
        </p:grpSp>
        <p:grpSp>
          <p:nvGrpSpPr>
            <p:cNvPr name="Group 104" id="104"/>
            <p:cNvGrpSpPr/>
            <p:nvPr/>
          </p:nvGrpSpPr>
          <p:grpSpPr>
            <a:xfrm rot="0">
              <a:off x="4901541" y="1079883"/>
              <a:ext cx="1359527" cy="1359527"/>
              <a:chOff x="0" y="0"/>
              <a:chExt cx="812800" cy="812800"/>
            </a:xfrm>
          </p:grpSpPr>
          <p:sp>
            <p:nvSpPr>
              <p:cNvPr name="Freeform 105" id="10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06" id="106"/>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6</a:t>
                </a:r>
              </a:p>
            </p:txBody>
          </p:sp>
        </p:grpSp>
        <p:grpSp>
          <p:nvGrpSpPr>
            <p:cNvPr name="Group 107" id="107"/>
            <p:cNvGrpSpPr/>
            <p:nvPr/>
          </p:nvGrpSpPr>
          <p:grpSpPr>
            <a:xfrm rot="0">
              <a:off x="559649" y="3289744"/>
              <a:ext cx="1359527" cy="1359527"/>
              <a:chOff x="0" y="0"/>
              <a:chExt cx="812800" cy="812800"/>
            </a:xfrm>
          </p:grpSpPr>
          <p:sp>
            <p:nvSpPr>
              <p:cNvPr name="Freeform 108" id="10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09" id="109"/>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3</a:t>
                </a:r>
              </a:p>
            </p:txBody>
          </p:sp>
        </p:grpSp>
        <p:sp>
          <p:nvSpPr>
            <p:cNvPr name="AutoShape 110" id="110"/>
            <p:cNvSpPr/>
            <p:nvPr/>
          </p:nvSpPr>
          <p:spPr>
            <a:xfrm flipH="true">
              <a:off x="1301973" y="953928"/>
              <a:ext cx="1206351" cy="531554"/>
            </a:xfrm>
            <a:prstGeom prst="line">
              <a:avLst/>
            </a:prstGeom>
            <a:ln cap="flat" w="48436">
              <a:solidFill>
                <a:srgbClr val="FFFFFF"/>
              </a:solidFill>
              <a:prstDash val="solid"/>
              <a:headEnd type="none" len="sm" w="sm"/>
              <a:tailEnd type="none" len="sm" w="sm"/>
            </a:ln>
          </p:spPr>
        </p:sp>
        <p:grpSp>
          <p:nvGrpSpPr>
            <p:cNvPr name="Group 111" id="111"/>
            <p:cNvGrpSpPr/>
            <p:nvPr/>
          </p:nvGrpSpPr>
          <p:grpSpPr>
            <a:xfrm rot="0">
              <a:off x="2508325" y="4447480"/>
              <a:ext cx="1359527" cy="1359527"/>
              <a:chOff x="0" y="0"/>
              <a:chExt cx="812800" cy="812800"/>
            </a:xfrm>
          </p:grpSpPr>
          <p:sp>
            <p:nvSpPr>
              <p:cNvPr name="Freeform 112" id="1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13" id="113"/>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4</a:t>
                </a:r>
              </a:p>
            </p:txBody>
          </p:sp>
        </p:grpSp>
        <p:grpSp>
          <p:nvGrpSpPr>
            <p:cNvPr name="Group 114" id="114"/>
            <p:cNvGrpSpPr/>
            <p:nvPr/>
          </p:nvGrpSpPr>
          <p:grpSpPr>
            <a:xfrm rot="0">
              <a:off x="4402571" y="3252343"/>
              <a:ext cx="1359527" cy="1359527"/>
              <a:chOff x="0" y="0"/>
              <a:chExt cx="812800" cy="812800"/>
            </a:xfrm>
          </p:grpSpPr>
          <p:sp>
            <p:nvSpPr>
              <p:cNvPr name="Freeform 115" id="1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EC9CC"/>
              </a:solidFill>
            </p:spPr>
          </p:sp>
          <p:sp>
            <p:nvSpPr>
              <p:cNvPr name="TextBox 116" id="116"/>
              <p:cNvSpPr txBox="true"/>
              <p:nvPr/>
            </p:nvSpPr>
            <p:spPr>
              <a:xfrm>
                <a:off x="76200" y="-38100"/>
                <a:ext cx="660400" cy="774700"/>
              </a:xfrm>
              <a:prstGeom prst="rect">
                <a:avLst/>
              </a:prstGeom>
            </p:spPr>
            <p:txBody>
              <a:bodyPr anchor="ctr" rtlCol="false" tIns="50800" lIns="50800" bIns="50800" rIns="50800"/>
              <a:lstStyle/>
              <a:p>
                <a:pPr algn="ctr">
                  <a:lnSpc>
                    <a:spcPts val="5959"/>
                  </a:lnSpc>
                </a:pPr>
                <a:r>
                  <a:rPr lang="en-US" sz="3999">
                    <a:solidFill>
                      <a:srgbClr val="FFFFFF"/>
                    </a:solidFill>
                    <a:latin typeface="Montserrat Classic"/>
                    <a:ea typeface="Montserrat Classic"/>
                    <a:cs typeface="Montserrat Classic"/>
                    <a:sym typeface="Montserrat Classic"/>
                  </a:rPr>
                  <a:t>5</a:t>
                </a:r>
              </a:p>
            </p:txBody>
          </p:sp>
        </p:grpSp>
        <p:sp>
          <p:nvSpPr>
            <p:cNvPr name="TextBox 117" id="117"/>
            <p:cNvSpPr txBox="true"/>
            <p:nvPr/>
          </p:nvSpPr>
          <p:spPr>
            <a:xfrm rot="0">
              <a:off x="1973150" y="556407"/>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34</a:t>
              </a:r>
            </a:p>
          </p:txBody>
        </p:sp>
        <p:sp>
          <p:nvSpPr>
            <p:cNvPr name="AutoShape 118" id="118"/>
            <p:cNvSpPr/>
            <p:nvPr/>
          </p:nvSpPr>
          <p:spPr>
            <a:xfrm flipH="true">
              <a:off x="1578247" y="1269192"/>
              <a:ext cx="1213452" cy="2110888"/>
            </a:xfrm>
            <a:prstGeom prst="line">
              <a:avLst/>
            </a:prstGeom>
            <a:ln cap="flat" w="48436">
              <a:solidFill>
                <a:srgbClr val="FFFFFF"/>
              </a:solidFill>
              <a:prstDash val="solid"/>
              <a:headEnd type="none" len="sm" w="sm"/>
              <a:tailEnd type="none" len="sm" w="sm"/>
            </a:ln>
          </p:spPr>
        </p:sp>
        <p:sp>
          <p:nvSpPr>
            <p:cNvPr name="TextBox 119" id="119"/>
            <p:cNvSpPr txBox="true"/>
            <p:nvPr/>
          </p:nvSpPr>
          <p:spPr>
            <a:xfrm rot="0">
              <a:off x="2234953" y="1146373"/>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90</a:t>
              </a:r>
            </a:p>
          </p:txBody>
        </p:sp>
        <p:sp>
          <p:nvSpPr>
            <p:cNvPr name="AutoShape 120" id="120"/>
            <p:cNvSpPr/>
            <p:nvPr/>
          </p:nvSpPr>
          <p:spPr>
            <a:xfrm>
              <a:off x="3139330" y="1359472"/>
              <a:ext cx="39962" cy="3088064"/>
            </a:xfrm>
            <a:prstGeom prst="line">
              <a:avLst/>
            </a:prstGeom>
            <a:ln cap="flat" w="48436">
              <a:solidFill>
                <a:srgbClr val="FFDE59"/>
              </a:solidFill>
              <a:prstDash val="solid"/>
              <a:headEnd type="none" len="sm" w="sm"/>
              <a:tailEnd type="none" len="sm" w="sm"/>
            </a:ln>
          </p:spPr>
        </p:sp>
        <p:sp>
          <p:nvSpPr>
            <p:cNvPr name="TextBox 121" id="121"/>
            <p:cNvSpPr txBox="true"/>
            <p:nvPr/>
          </p:nvSpPr>
          <p:spPr>
            <a:xfrm rot="0">
              <a:off x="2761894" y="1807293"/>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21</a:t>
              </a:r>
            </a:p>
          </p:txBody>
        </p:sp>
        <p:sp>
          <p:nvSpPr>
            <p:cNvPr name="AutoShape 122" id="122"/>
            <p:cNvSpPr/>
            <p:nvPr/>
          </p:nvSpPr>
          <p:spPr>
            <a:xfrm>
              <a:off x="3480375" y="1262713"/>
              <a:ext cx="1252120" cy="2086445"/>
            </a:xfrm>
            <a:prstGeom prst="line">
              <a:avLst/>
            </a:prstGeom>
            <a:ln cap="flat" w="48436">
              <a:solidFill>
                <a:srgbClr val="FFFFFF"/>
              </a:solidFill>
              <a:prstDash val="solid"/>
              <a:headEnd type="none" len="sm" w="sm"/>
              <a:tailEnd type="none" len="sm" w="sm"/>
            </a:ln>
          </p:spPr>
        </p:sp>
        <p:sp>
          <p:nvSpPr>
            <p:cNvPr name="TextBox 123" id="123"/>
            <p:cNvSpPr txBox="true"/>
            <p:nvPr/>
          </p:nvSpPr>
          <p:spPr>
            <a:xfrm rot="0">
              <a:off x="4033931" y="292760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AutoShape 124" id="124"/>
            <p:cNvSpPr/>
            <p:nvPr/>
          </p:nvSpPr>
          <p:spPr>
            <a:xfrm>
              <a:off x="3752744" y="953928"/>
              <a:ext cx="1206351" cy="531554"/>
            </a:xfrm>
            <a:prstGeom prst="line">
              <a:avLst/>
            </a:prstGeom>
            <a:ln cap="flat" w="48436">
              <a:solidFill>
                <a:srgbClr val="FFDE59"/>
              </a:solidFill>
              <a:prstDash val="solid"/>
              <a:headEnd type="none" len="sm" w="sm"/>
              <a:tailEnd type="none" len="sm" w="sm"/>
            </a:ln>
          </p:spPr>
        </p:sp>
        <p:sp>
          <p:nvSpPr>
            <p:cNvPr name="TextBox 125" id="125"/>
            <p:cNvSpPr txBox="true"/>
            <p:nvPr/>
          </p:nvSpPr>
          <p:spPr>
            <a:xfrm rot="0">
              <a:off x="4702990" y="850058"/>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21</a:t>
              </a:r>
            </a:p>
          </p:txBody>
        </p:sp>
        <p:sp>
          <p:nvSpPr>
            <p:cNvPr name="TextBox 126" id="126"/>
            <p:cNvSpPr txBox="true"/>
            <p:nvPr/>
          </p:nvSpPr>
          <p:spPr>
            <a:xfrm rot="0">
              <a:off x="1289487" y="841164"/>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42</a:t>
              </a:r>
            </a:p>
          </p:txBody>
        </p:sp>
        <p:sp>
          <p:nvSpPr>
            <p:cNvPr name="AutoShape 127" id="127"/>
            <p:cNvSpPr/>
            <p:nvPr/>
          </p:nvSpPr>
          <p:spPr>
            <a:xfrm flipH="true" flipV="true">
              <a:off x="846686" y="2418764"/>
              <a:ext cx="225805" cy="891625"/>
            </a:xfrm>
            <a:prstGeom prst="line">
              <a:avLst/>
            </a:prstGeom>
            <a:ln cap="flat" w="48436">
              <a:solidFill>
                <a:srgbClr val="FFFFFF"/>
              </a:solidFill>
              <a:prstDash val="solid"/>
              <a:headEnd type="none" len="sm" w="sm"/>
              <a:tailEnd type="none" len="sm" w="sm"/>
            </a:ln>
          </p:spPr>
        </p:sp>
        <p:sp>
          <p:nvSpPr>
            <p:cNvPr name="TextBox 128" id="128"/>
            <p:cNvSpPr txBox="true"/>
            <p:nvPr/>
          </p:nvSpPr>
          <p:spPr>
            <a:xfrm rot="0">
              <a:off x="278989" y="2439574"/>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69</a:t>
              </a:r>
            </a:p>
          </p:txBody>
        </p:sp>
        <p:sp>
          <p:nvSpPr>
            <p:cNvPr name="AutoShape 129" id="129"/>
            <p:cNvSpPr/>
            <p:nvPr/>
          </p:nvSpPr>
          <p:spPr>
            <a:xfrm flipH="true" flipV="true">
              <a:off x="1085845" y="2304838"/>
              <a:ext cx="1696163" cy="2277215"/>
            </a:xfrm>
            <a:prstGeom prst="line">
              <a:avLst/>
            </a:prstGeom>
            <a:ln cap="flat" w="48436">
              <a:solidFill>
                <a:srgbClr val="FFFFFF"/>
              </a:solidFill>
              <a:prstDash val="solid"/>
              <a:headEnd type="none" len="sm" w="sm"/>
              <a:tailEnd type="none" len="sm" w="sm"/>
            </a:ln>
          </p:spPr>
        </p:sp>
        <p:sp>
          <p:nvSpPr>
            <p:cNvPr name="TextBox 130" id="130"/>
            <p:cNvSpPr txBox="true"/>
            <p:nvPr/>
          </p:nvSpPr>
          <p:spPr>
            <a:xfrm rot="0">
              <a:off x="1891199" y="292760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32</a:t>
              </a:r>
            </a:p>
          </p:txBody>
        </p:sp>
        <p:sp>
          <p:nvSpPr>
            <p:cNvPr name="AutoShape 131" id="131"/>
            <p:cNvSpPr/>
            <p:nvPr/>
          </p:nvSpPr>
          <p:spPr>
            <a:xfrm flipH="true" flipV="true">
              <a:off x="1289487" y="2060516"/>
              <a:ext cx="3183125" cy="1570721"/>
            </a:xfrm>
            <a:prstGeom prst="line">
              <a:avLst/>
            </a:prstGeom>
            <a:ln cap="flat" w="48436">
              <a:solidFill>
                <a:srgbClr val="FFDE59"/>
              </a:solidFill>
              <a:prstDash val="solid"/>
              <a:headEnd type="none" len="sm" w="sm"/>
              <a:tailEnd type="none" len="sm" w="sm"/>
            </a:ln>
          </p:spPr>
        </p:sp>
        <p:sp>
          <p:nvSpPr>
            <p:cNvPr name="TextBox 132" id="132"/>
            <p:cNvSpPr txBox="true"/>
            <p:nvPr/>
          </p:nvSpPr>
          <p:spPr>
            <a:xfrm rot="0">
              <a:off x="2387199" y="2163345"/>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21</a:t>
              </a:r>
            </a:p>
          </p:txBody>
        </p:sp>
        <p:sp>
          <p:nvSpPr>
            <p:cNvPr name="AutoShape 133" id="133"/>
            <p:cNvSpPr/>
            <p:nvPr/>
          </p:nvSpPr>
          <p:spPr>
            <a:xfrm flipH="true">
              <a:off x="1359527" y="1759646"/>
              <a:ext cx="3542014" cy="0"/>
            </a:xfrm>
            <a:prstGeom prst="line">
              <a:avLst/>
            </a:prstGeom>
            <a:ln cap="flat" w="48436">
              <a:solidFill>
                <a:srgbClr val="FFDE59"/>
              </a:solidFill>
              <a:prstDash val="solid"/>
              <a:headEnd type="none" len="sm" w="sm"/>
              <a:tailEnd type="none" len="sm" w="sm"/>
            </a:ln>
          </p:spPr>
        </p:sp>
        <p:sp>
          <p:nvSpPr>
            <p:cNvPr name="TextBox 134" id="134"/>
            <p:cNvSpPr txBox="true"/>
            <p:nvPr/>
          </p:nvSpPr>
          <p:spPr>
            <a:xfrm rot="0">
              <a:off x="1676668" y="1321427"/>
              <a:ext cx="184358"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1</a:t>
              </a:r>
            </a:p>
          </p:txBody>
        </p:sp>
        <p:sp>
          <p:nvSpPr>
            <p:cNvPr name="TextBox 135" id="135"/>
            <p:cNvSpPr txBox="true"/>
            <p:nvPr/>
          </p:nvSpPr>
          <p:spPr>
            <a:xfrm rot="0">
              <a:off x="1584489" y="2580926"/>
              <a:ext cx="184358"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1</a:t>
              </a:r>
            </a:p>
          </p:txBody>
        </p:sp>
        <p:sp>
          <p:nvSpPr>
            <p:cNvPr name="TextBox 136" id="136"/>
            <p:cNvSpPr txBox="true"/>
            <p:nvPr/>
          </p:nvSpPr>
          <p:spPr>
            <a:xfrm rot="0">
              <a:off x="463310" y="292760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23</a:t>
              </a:r>
            </a:p>
          </p:txBody>
        </p:sp>
        <p:sp>
          <p:nvSpPr>
            <p:cNvPr name="AutoShape 137" id="137"/>
            <p:cNvSpPr/>
            <p:nvPr/>
          </p:nvSpPr>
          <p:spPr>
            <a:xfrm flipH="true" flipV="true">
              <a:off x="1823907" y="4316764"/>
              <a:ext cx="779686" cy="463223"/>
            </a:xfrm>
            <a:prstGeom prst="line">
              <a:avLst/>
            </a:prstGeom>
            <a:ln cap="flat" w="48436">
              <a:solidFill>
                <a:srgbClr val="FFDE59"/>
              </a:solidFill>
              <a:prstDash val="solid"/>
              <a:headEnd type="none" len="sm" w="sm"/>
              <a:tailEnd type="none" len="sm" w="sm"/>
            </a:ln>
          </p:spPr>
        </p:sp>
        <p:sp>
          <p:nvSpPr>
            <p:cNvPr name="TextBox 138" id="138"/>
            <p:cNvSpPr txBox="true"/>
            <p:nvPr/>
          </p:nvSpPr>
          <p:spPr>
            <a:xfrm rot="0">
              <a:off x="1642715" y="445036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45</a:t>
              </a:r>
            </a:p>
          </p:txBody>
        </p:sp>
        <p:sp>
          <p:nvSpPr>
            <p:cNvPr name="AutoShape 139" id="139"/>
            <p:cNvSpPr/>
            <p:nvPr/>
          </p:nvSpPr>
          <p:spPr>
            <a:xfrm flipH="true">
              <a:off x="1919145" y="3938722"/>
              <a:ext cx="2483458" cy="24170"/>
            </a:xfrm>
            <a:prstGeom prst="line">
              <a:avLst/>
            </a:prstGeom>
            <a:ln cap="flat" w="48436">
              <a:solidFill>
                <a:srgbClr val="FFDE59"/>
              </a:solidFill>
              <a:prstDash val="solid"/>
              <a:headEnd type="none" len="sm" w="sm"/>
              <a:tailEnd type="none" len="sm" w="sm"/>
            </a:ln>
          </p:spPr>
        </p:sp>
        <p:sp>
          <p:nvSpPr>
            <p:cNvPr name="TextBox 140" id="140"/>
            <p:cNvSpPr txBox="true"/>
            <p:nvPr/>
          </p:nvSpPr>
          <p:spPr>
            <a:xfrm rot="0">
              <a:off x="1973150" y="3967734"/>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21</a:t>
              </a:r>
            </a:p>
          </p:txBody>
        </p:sp>
        <p:sp>
          <p:nvSpPr>
            <p:cNvPr name="AutoShape 141" id="141"/>
            <p:cNvSpPr/>
            <p:nvPr/>
          </p:nvSpPr>
          <p:spPr>
            <a:xfrm flipH="true">
              <a:off x="1845353" y="2068048"/>
              <a:ext cx="3130011" cy="1593058"/>
            </a:xfrm>
            <a:prstGeom prst="line">
              <a:avLst/>
            </a:prstGeom>
            <a:ln cap="flat" w="48436">
              <a:solidFill>
                <a:srgbClr val="FFFFFF"/>
              </a:solidFill>
              <a:prstDash val="solid"/>
              <a:headEnd type="none" len="sm" w="sm"/>
              <a:tailEnd type="none" len="sm" w="sm"/>
            </a:ln>
          </p:spPr>
        </p:sp>
        <p:sp>
          <p:nvSpPr>
            <p:cNvPr name="TextBox 142" id="142"/>
            <p:cNvSpPr txBox="true"/>
            <p:nvPr/>
          </p:nvSpPr>
          <p:spPr>
            <a:xfrm rot="0">
              <a:off x="3427523" y="2247850"/>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TextBox 143" id="143"/>
            <p:cNvSpPr txBox="true"/>
            <p:nvPr/>
          </p:nvSpPr>
          <p:spPr>
            <a:xfrm rot="0">
              <a:off x="2761894" y="3987470"/>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32</a:t>
              </a:r>
            </a:p>
          </p:txBody>
        </p:sp>
        <p:sp>
          <p:nvSpPr>
            <p:cNvPr name="TextBox 144" id="144"/>
            <p:cNvSpPr txBox="true"/>
            <p:nvPr/>
          </p:nvSpPr>
          <p:spPr>
            <a:xfrm rot="0">
              <a:off x="2280281" y="3462684"/>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46</a:t>
              </a:r>
            </a:p>
          </p:txBody>
        </p:sp>
        <p:sp>
          <p:nvSpPr>
            <p:cNvPr name="TextBox 145" id="145"/>
            <p:cNvSpPr txBox="true"/>
            <p:nvPr/>
          </p:nvSpPr>
          <p:spPr>
            <a:xfrm rot="0">
              <a:off x="2075520" y="4792980"/>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32</a:t>
              </a:r>
            </a:p>
          </p:txBody>
        </p:sp>
        <p:sp>
          <p:nvSpPr>
            <p:cNvPr name="AutoShape 146" id="146"/>
            <p:cNvSpPr/>
            <p:nvPr/>
          </p:nvSpPr>
          <p:spPr>
            <a:xfrm flipH="true">
              <a:off x="3763064" y="4294876"/>
              <a:ext cx="744296" cy="469599"/>
            </a:xfrm>
            <a:prstGeom prst="line">
              <a:avLst/>
            </a:prstGeom>
            <a:ln cap="flat" w="48436">
              <a:solidFill>
                <a:srgbClr val="FFFFFF"/>
              </a:solidFill>
              <a:prstDash val="solid"/>
              <a:headEnd type="none" len="sm" w="sm"/>
              <a:tailEnd type="none" len="sm" w="sm"/>
            </a:ln>
          </p:spPr>
        </p:sp>
        <p:sp>
          <p:nvSpPr>
            <p:cNvPr name="TextBox 147" id="147"/>
            <p:cNvSpPr txBox="true"/>
            <p:nvPr/>
          </p:nvSpPr>
          <p:spPr>
            <a:xfrm rot="0">
              <a:off x="3934451" y="4726375"/>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AutoShape 148" id="148"/>
            <p:cNvSpPr/>
            <p:nvPr/>
          </p:nvSpPr>
          <p:spPr>
            <a:xfrm flipH="true">
              <a:off x="3581893" y="2313785"/>
              <a:ext cx="1605608" cy="2259320"/>
            </a:xfrm>
            <a:prstGeom prst="line">
              <a:avLst/>
            </a:prstGeom>
            <a:ln cap="flat" w="48436">
              <a:solidFill>
                <a:srgbClr val="FFFFFF"/>
              </a:solidFill>
              <a:prstDash val="solid"/>
              <a:headEnd type="none" len="sm" w="sm"/>
              <a:tailEnd type="none" len="sm" w="sm"/>
            </a:ln>
          </p:spPr>
        </p:sp>
        <p:sp>
          <p:nvSpPr>
            <p:cNvPr name="TextBox 149" id="149"/>
            <p:cNvSpPr txBox="true"/>
            <p:nvPr/>
          </p:nvSpPr>
          <p:spPr>
            <a:xfrm rot="0">
              <a:off x="3348815" y="3987470"/>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21</a:t>
              </a:r>
            </a:p>
          </p:txBody>
        </p:sp>
        <p:sp>
          <p:nvSpPr>
            <p:cNvPr name="TextBox 150" id="150"/>
            <p:cNvSpPr txBox="true"/>
            <p:nvPr/>
          </p:nvSpPr>
          <p:spPr>
            <a:xfrm rot="0">
              <a:off x="3683532" y="1114854"/>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99</a:t>
              </a:r>
            </a:p>
          </p:txBody>
        </p:sp>
        <p:sp>
          <p:nvSpPr>
            <p:cNvPr name="TextBox 151" id="151"/>
            <p:cNvSpPr txBox="true"/>
            <p:nvPr/>
          </p:nvSpPr>
          <p:spPr>
            <a:xfrm rot="0">
              <a:off x="1574753" y="1779896"/>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34</a:t>
              </a:r>
            </a:p>
          </p:txBody>
        </p:sp>
        <p:sp>
          <p:nvSpPr>
            <p:cNvPr name="TextBox 152" id="152"/>
            <p:cNvSpPr txBox="true"/>
            <p:nvPr/>
          </p:nvSpPr>
          <p:spPr>
            <a:xfrm rot="0">
              <a:off x="4363854" y="4419447"/>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21</a:t>
              </a:r>
            </a:p>
          </p:txBody>
        </p:sp>
        <p:sp>
          <p:nvSpPr>
            <p:cNvPr name="TextBox 153" id="153"/>
            <p:cNvSpPr txBox="true"/>
            <p:nvPr/>
          </p:nvSpPr>
          <p:spPr>
            <a:xfrm rot="0">
              <a:off x="3565811" y="3510558"/>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78</a:t>
              </a:r>
            </a:p>
          </p:txBody>
        </p:sp>
        <p:sp>
          <p:nvSpPr>
            <p:cNvPr name="AutoShape 154" id="154"/>
            <p:cNvSpPr/>
            <p:nvPr/>
          </p:nvSpPr>
          <p:spPr>
            <a:xfrm flipH="true">
              <a:off x="5234534" y="2422306"/>
              <a:ext cx="194571" cy="847141"/>
            </a:xfrm>
            <a:prstGeom prst="line">
              <a:avLst/>
            </a:prstGeom>
            <a:ln cap="flat" w="48436">
              <a:solidFill>
                <a:srgbClr val="FFFFFF"/>
              </a:solidFill>
              <a:prstDash val="solid"/>
              <a:headEnd type="none" len="sm" w="sm"/>
              <a:tailEnd type="none" len="sm" w="sm"/>
            </a:ln>
          </p:spPr>
        </p:sp>
        <p:sp>
          <p:nvSpPr>
            <p:cNvPr name="TextBox 155" id="155"/>
            <p:cNvSpPr txBox="true"/>
            <p:nvPr/>
          </p:nvSpPr>
          <p:spPr>
            <a:xfrm rot="0">
              <a:off x="5443365" y="2927609"/>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TextBox 156" id="156"/>
            <p:cNvSpPr txBox="true"/>
            <p:nvPr/>
          </p:nvSpPr>
          <p:spPr>
            <a:xfrm rot="0">
              <a:off x="3944838" y="532379"/>
              <a:ext cx="368641" cy="421549"/>
            </a:xfrm>
            <a:prstGeom prst="rect">
              <a:avLst/>
            </a:prstGeom>
          </p:spPr>
          <p:txBody>
            <a:bodyPr anchor="t" rtlCol="false" tIns="0" lIns="0" bIns="0" rIns="0">
              <a:spAutoFit/>
            </a:bodyPr>
            <a:lstStyle/>
            <a:p>
              <a:pPr algn="ctr">
                <a:lnSpc>
                  <a:spcPts val="2669"/>
                </a:lnSpc>
              </a:pPr>
              <a:r>
                <a:rPr lang="en-US" sz="1906" b="true">
                  <a:solidFill>
                    <a:srgbClr val="FFDE59"/>
                  </a:solidFill>
                  <a:latin typeface="Open Sans Bold"/>
                  <a:ea typeface="Open Sans Bold"/>
                  <a:cs typeface="Open Sans Bold"/>
                  <a:sym typeface="Open Sans Bold"/>
                </a:rPr>
                <a:t>90</a:t>
              </a:r>
            </a:p>
          </p:txBody>
        </p:sp>
        <p:sp>
          <p:nvSpPr>
            <p:cNvPr name="TextBox 157" id="157"/>
            <p:cNvSpPr txBox="true"/>
            <p:nvPr/>
          </p:nvSpPr>
          <p:spPr>
            <a:xfrm rot="0">
              <a:off x="4351745" y="1332690"/>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98</a:t>
              </a:r>
            </a:p>
          </p:txBody>
        </p:sp>
        <p:sp>
          <p:nvSpPr>
            <p:cNvPr name="TextBox 158" id="158"/>
            <p:cNvSpPr txBox="true"/>
            <p:nvPr/>
          </p:nvSpPr>
          <p:spPr>
            <a:xfrm rot="0">
              <a:off x="4218282" y="1811986"/>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78</a:t>
              </a:r>
            </a:p>
          </p:txBody>
        </p:sp>
        <p:sp>
          <p:nvSpPr>
            <p:cNvPr name="TextBox 159" id="159"/>
            <p:cNvSpPr txBox="true"/>
            <p:nvPr/>
          </p:nvSpPr>
          <p:spPr>
            <a:xfrm rot="0">
              <a:off x="4536066" y="2292306"/>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23</a:t>
              </a:r>
            </a:p>
          </p:txBody>
        </p:sp>
        <p:sp>
          <p:nvSpPr>
            <p:cNvPr name="TextBox 160" id="160"/>
            <p:cNvSpPr txBox="true"/>
            <p:nvPr/>
          </p:nvSpPr>
          <p:spPr>
            <a:xfrm rot="0">
              <a:off x="5581305" y="2439574"/>
              <a:ext cx="368641" cy="421549"/>
            </a:xfrm>
            <a:prstGeom prst="rect">
              <a:avLst/>
            </a:prstGeom>
          </p:spPr>
          <p:txBody>
            <a:bodyPr anchor="t" rtlCol="false" tIns="0" lIns="0" bIns="0" rIns="0">
              <a:spAutoFit/>
            </a:bodyPr>
            <a:lstStyle/>
            <a:p>
              <a:pPr algn="ctr">
                <a:lnSpc>
                  <a:spcPts val="2669"/>
                </a:lnSpc>
              </a:pPr>
              <a:r>
                <a:rPr lang="en-US" sz="1906" b="true">
                  <a:solidFill>
                    <a:srgbClr val="FFFFFF"/>
                  </a:solidFill>
                  <a:latin typeface="Open Sans Bold"/>
                  <a:ea typeface="Open Sans Bold"/>
                  <a:cs typeface="Open Sans Bold"/>
                  <a:sym typeface="Open Sans Bold"/>
                </a:rPr>
                <a:t>45</a:t>
              </a:r>
            </a:p>
          </p:txBody>
        </p:sp>
      </p:grpSp>
      <p:sp>
        <p:nvSpPr>
          <p:cNvPr name="TextBox 161" id="161"/>
          <p:cNvSpPr txBox="true"/>
          <p:nvPr/>
        </p:nvSpPr>
        <p:spPr>
          <a:xfrm rot="0">
            <a:off x="1333205" y="2891606"/>
            <a:ext cx="3128339" cy="132130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Grafo 1</a:t>
            </a:r>
            <a:r>
              <a:rPr lang="en-US" sz="2400">
                <a:solidFill>
                  <a:srgbClr val="FFFFFF"/>
                </a:solidFill>
                <a:latin typeface="Montserrat Classic"/>
                <a:ea typeface="Montserrat Classic"/>
                <a:cs typeface="Montserrat Classic"/>
                <a:sym typeface="Montserrat Classic"/>
              </a:rPr>
              <a:t>: </a:t>
            </a:r>
          </a:p>
          <a:p>
            <a:pPr algn="l">
              <a:lnSpc>
                <a:spcPts val="3576"/>
              </a:lnSpc>
            </a:pPr>
            <a:r>
              <a:rPr lang="en-US" sz="2400">
                <a:solidFill>
                  <a:srgbClr val="FFFFFF"/>
                </a:solidFill>
                <a:latin typeface="Montserrat Classic"/>
                <a:ea typeface="Montserrat Classic"/>
                <a:cs typeface="Montserrat Classic"/>
                <a:sym typeface="Montserrat Classic"/>
              </a:rPr>
              <a:t>1 -&gt; 2 -&gt; 3 -&gt; 4 -&gt; 5 -&gt; 1</a:t>
            </a:r>
          </a:p>
          <a:p>
            <a:pPr algn="l">
              <a:lnSpc>
                <a:spcPts val="3576"/>
              </a:lnSpc>
            </a:pPr>
            <a:r>
              <a:rPr lang="en-US" sz="2400">
                <a:solidFill>
                  <a:srgbClr val="FFFFFF"/>
                </a:solidFill>
                <a:latin typeface="Montserrat Classic"/>
                <a:ea typeface="Montserrat Classic"/>
                <a:cs typeface="Montserrat Classic"/>
                <a:sym typeface="Montserrat Classic"/>
              </a:rPr>
              <a:t>16 + 18 + 7 + 32 = </a:t>
            </a:r>
            <a:r>
              <a:rPr lang="en-US" sz="2400" b="true">
                <a:solidFill>
                  <a:srgbClr val="FFDE59"/>
                </a:solidFill>
                <a:latin typeface="Montserrat Classic Bold"/>
                <a:ea typeface="Montserrat Classic Bold"/>
                <a:cs typeface="Montserrat Classic Bold"/>
                <a:sym typeface="Montserrat Classic Bold"/>
              </a:rPr>
              <a:t>73</a:t>
            </a:r>
          </a:p>
        </p:txBody>
      </p:sp>
      <p:sp>
        <p:nvSpPr>
          <p:cNvPr name="TextBox 162" id="162"/>
          <p:cNvSpPr txBox="true"/>
          <p:nvPr/>
        </p:nvSpPr>
        <p:spPr>
          <a:xfrm rot="0">
            <a:off x="6656611" y="2891606"/>
            <a:ext cx="3785042" cy="132130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Grafo 2</a:t>
            </a:r>
            <a:r>
              <a:rPr lang="en-US" sz="2400">
                <a:solidFill>
                  <a:srgbClr val="FFFFFF"/>
                </a:solidFill>
                <a:latin typeface="Montserrat Classic"/>
                <a:ea typeface="Montserrat Classic"/>
                <a:cs typeface="Montserrat Classic"/>
                <a:sym typeface="Montserrat Classic"/>
              </a:rPr>
              <a:t>: </a:t>
            </a:r>
          </a:p>
          <a:p>
            <a:pPr algn="l">
              <a:lnSpc>
                <a:spcPts val="3576"/>
              </a:lnSpc>
            </a:pPr>
            <a:r>
              <a:rPr lang="en-US" sz="2400">
                <a:solidFill>
                  <a:srgbClr val="FFFFFF"/>
                </a:solidFill>
                <a:latin typeface="Montserrat Classic"/>
                <a:ea typeface="Montserrat Classic"/>
                <a:cs typeface="Montserrat Classic"/>
                <a:sym typeface="Montserrat Classic"/>
              </a:rPr>
              <a:t>1 -&gt; 2 -&gt; 5 -&gt; 4 -&gt; 6 -&gt; 3 -&gt; 1</a:t>
            </a:r>
          </a:p>
          <a:p>
            <a:pPr algn="l">
              <a:lnSpc>
                <a:spcPts val="3576"/>
              </a:lnSpc>
            </a:pPr>
            <a:r>
              <a:rPr lang="en-US" sz="2400">
                <a:solidFill>
                  <a:srgbClr val="FFFFFF"/>
                </a:solidFill>
                <a:latin typeface="Montserrat Classic"/>
                <a:ea typeface="Montserrat Classic"/>
                <a:cs typeface="Montserrat Classic"/>
                <a:sym typeface="Montserrat Classic"/>
              </a:rPr>
              <a:t>2 + 1 + 4 + 1 + 1 + 1 = </a:t>
            </a:r>
            <a:r>
              <a:rPr lang="en-US" sz="2400" b="true">
                <a:solidFill>
                  <a:srgbClr val="FFDE59"/>
                </a:solidFill>
                <a:latin typeface="Montserrat Classic Bold"/>
                <a:ea typeface="Montserrat Classic Bold"/>
                <a:cs typeface="Montserrat Classic Bold"/>
                <a:sym typeface="Montserrat Classic Bold"/>
              </a:rPr>
              <a:t>10 </a:t>
            </a:r>
            <a:r>
              <a:rPr lang="en-US" sz="2400">
                <a:solidFill>
                  <a:srgbClr val="FFDE59"/>
                </a:solidFill>
                <a:latin typeface="Montserrat Classic"/>
                <a:ea typeface="Montserrat Classic"/>
                <a:cs typeface="Montserrat Classic"/>
                <a:sym typeface="Montserrat Classic"/>
              </a:rPr>
              <a:t>-&gt; 12</a:t>
            </a:r>
          </a:p>
        </p:txBody>
      </p:sp>
      <p:sp>
        <p:nvSpPr>
          <p:cNvPr name="TextBox 163" id="163"/>
          <p:cNvSpPr txBox="true"/>
          <p:nvPr/>
        </p:nvSpPr>
        <p:spPr>
          <a:xfrm rot="0">
            <a:off x="12090708" y="7661387"/>
            <a:ext cx="5168592" cy="1321308"/>
          </a:xfrm>
          <a:prstGeom prst="rect">
            <a:avLst/>
          </a:prstGeom>
        </p:spPr>
        <p:txBody>
          <a:bodyPr anchor="t" rtlCol="false" tIns="0" lIns="0" bIns="0" rIns="0">
            <a:spAutoFit/>
          </a:bodyPr>
          <a:lstStyle/>
          <a:p>
            <a:pPr algn="l">
              <a:lnSpc>
                <a:spcPts val="3576"/>
              </a:lnSpc>
            </a:pPr>
            <a:r>
              <a:rPr lang="en-US" sz="2400" b="true">
                <a:solidFill>
                  <a:srgbClr val="FFFFFF"/>
                </a:solidFill>
                <a:latin typeface="Montserrat Classic Bold"/>
                <a:ea typeface="Montserrat Classic Bold"/>
                <a:cs typeface="Montserrat Classic Bold"/>
                <a:sym typeface="Montserrat Classic Bold"/>
              </a:rPr>
              <a:t>Grafo 3</a:t>
            </a:r>
            <a:r>
              <a:rPr lang="en-US" sz="2400">
                <a:solidFill>
                  <a:srgbClr val="FFFFFF"/>
                </a:solidFill>
                <a:latin typeface="Montserrat Classic"/>
                <a:ea typeface="Montserrat Classic"/>
                <a:cs typeface="Montserrat Classic"/>
                <a:sym typeface="Montserrat Classic"/>
              </a:rPr>
              <a:t>: </a:t>
            </a:r>
          </a:p>
          <a:p>
            <a:pPr algn="l">
              <a:lnSpc>
                <a:spcPts val="3576"/>
              </a:lnSpc>
            </a:pPr>
            <a:r>
              <a:rPr lang="en-US" sz="2400">
                <a:solidFill>
                  <a:srgbClr val="FFFFFF"/>
                </a:solidFill>
                <a:latin typeface="Montserrat Classic"/>
                <a:ea typeface="Montserrat Classic"/>
                <a:cs typeface="Montserrat Classic"/>
                <a:sym typeface="Montserrat Classic"/>
              </a:rPr>
              <a:t>1 -&gt; 4 -&gt; 3 -&gt; 5 -&gt; 2 -&gt; 6 -&gt; 1</a:t>
            </a:r>
          </a:p>
          <a:p>
            <a:pPr algn="l">
              <a:lnSpc>
                <a:spcPts val="3576"/>
              </a:lnSpc>
            </a:pPr>
            <a:r>
              <a:rPr lang="en-US" sz="2400">
                <a:solidFill>
                  <a:srgbClr val="FFFFFF"/>
                </a:solidFill>
                <a:latin typeface="Montserrat Classic"/>
                <a:ea typeface="Montserrat Classic"/>
                <a:cs typeface="Montserrat Classic"/>
                <a:sym typeface="Montserrat Classic"/>
              </a:rPr>
              <a:t>21 + 32 + 21 + 34 + 1 + 90 = </a:t>
            </a:r>
            <a:r>
              <a:rPr lang="en-US" sz="2400" b="true">
                <a:solidFill>
                  <a:srgbClr val="FFDE59"/>
                </a:solidFill>
                <a:latin typeface="Montserrat Classic Bold"/>
                <a:ea typeface="Montserrat Classic Bold"/>
                <a:cs typeface="Montserrat Classic Bold"/>
                <a:sym typeface="Montserrat Classic Bold"/>
              </a:rPr>
              <a:t>199 </a:t>
            </a:r>
            <a:r>
              <a:rPr lang="en-US" sz="2400">
                <a:solidFill>
                  <a:srgbClr val="FFDE59"/>
                </a:solidFill>
                <a:latin typeface="Montserrat Classic"/>
                <a:ea typeface="Montserrat Classic"/>
                <a:cs typeface="Montserrat Classic"/>
                <a:sym typeface="Montserrat Classic"/>
              </a:rPr>
              <a:t>-&gt; 208</a:t>
            </a:r>
          </a:p>
        </p:txBody>
      </p:sp>
      <p:sp>
        <p:nvSpPr>
          <p:cNvPr name="TextBox 164" id="164"/>
          <p:cNvSpPr txBox="true"/>
          <p:nvPr/>
        </p:nvSpPr>
        <p:spPr>
          <a:xfrm rot="0">
            <a:off x="12612655" y="962025"/>
            <a:ext cx="4646645" cy="1321308"/>
          </a:xfrm>
          <a:prstGeom prst="rect">
            <a:avLst/>
          </a:prstGeom>
        </p:spPr>
        <p:txBody>
          <a:bodyPr anchor="t" rtlCol="false" tIns="0" lIns="0" bIns="0" rIns="0">
            <a:spAutoFit/>
          </a:bodyPr>
          <a:lstStyle/>
          <a:p>
            <a:pPr algn="r">
              <a:lnSpc>
                <a:spcPts val="3576"/>
              </a:lnSpc>
            </a:pPr>
            <a:r>
              <a:rPr lang="en-US" sz="2400">
                <a:solidFill>
                  <a:srgbClr val="FFFFFF"/>
                </a:solidFill>
                <a:latin typeface="Montserrat Classic"/>
                <a:ea typeface="Montserrat Classic"/>
                <a:cs typeface="Montserrat Classic"/>
                <a:sym typeface="Montserrat Classic"/>
              </a:rPr>
              <a:t>Implementamos un algoritmo aproximado, por lo que ciertos costos no son exactos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21229"/>
        </a:solidFill>
      </p:bgPr>
    </p:bg>
    <p:spTree>
      <p:nvGrpSpPr>
        <p:cNvPr id="1" name=""/>
        <p:cNvGrpSpPr/>
        <p:nvPr/>
      </p:nvGrpSpPr>
      <p:grpSpPr>
        <a:xfrm>
          <a:off x="0" y="0"/>
          <a:ext cx="0" cy="0"/>
          <a:chOff x="0" y="0"/>
          <a:chExt cx="0" cy="0"/>
        </a:xfrm>
      </p:grpSpPr>
      <p:sp>
        <p:nvSpPr>
          <p:cNvPr name="AutoShape 2" id="2"/>
          <p:cNvSpPr/>
          <p:nvPr/>
        </p:nvSpPr>
        <p:spPr>
          <a:xfrm flipV="true">
            <a:off x="1028700" y="4055859"/>
            <a:ext cx="7739647"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771244" y="640654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9852743" y="15554"/>
            <a:ext cx="10269162" cy="10271446"/>
          </a:xfrm>
          <a:custGeom>
            <a:avLst/>
            <a:gdLst/>
            <a:ahLst/>
            <a:cxnLst/>
            <a:rect r="r" b="b" t="t" l="l"/>
            <a:pathLst>
              <a:path h="10271446" w="10269162">
                <a:moveTo>
                  <a:pt x="0" y="0"/>
                </a:moveTo>
                <a:lnTo>
                  <a:pt x="10269161" y="0"/>
                </a:lnTo>
                <a:lnTo>
                  <a:pt x="10269161" y="10271446"/>
                </a:lnTo>
                <a:lnTo>
                  <a:pt x="0" y="10271446"/>
                </a:lnTo>
                <a:lnTo>
                  <a:pt x="0" y="0"/>
                </a:lnTo>
                <a:close/>
              </a:path>
            </a:pathLst>
          </a:custGeom>
          <a:blipFill>
            <a:blip r:embed="rId4"/>
            <a:stretch>
              <a:fillRect l="-110417" t="0" r="-10017" b="0"/>
            </a:stretch>
          </a:blipFill>
        </p:spPr>
      </p:sp>
      <p:sp>
        <p:nvSpPr>
          <p:cNvPr name="TextBox 5" id="5"/>
          <p:cNvSpPr txBox="true"/>
          <p:nvPr/>
        </p:nvSpPr>
        <p:spPr>
          <a:xfrm rot="0">
            <a:off x="1172389" y="961692"/>
            <a:ext cx="6846450" cy="959651"/>
          </a:xfrm>
          <a:prstGeom prst="rect">
            <a:avLst/>
          </a:prstGeom>
        </p:spPr>
        <p:txBody>
          <a:bodyPr anchor="t" rtlCol="false" tIns="0" lIns="0" bIns="0" rIns="0">
            <a:spAutoFit/>
          </a:bodyPr>
          <a:lstStyle/>
          <a:p>
            <a:pPr algn="l">
              <a:lnSpc>
                <a:spcPts val="7646"/>
              </a:lnSpc>
            </a:pPr>
            <a:r>
              <a:rPr lang="en-US" sz="6267">
                <a:solidFill>
                  <a:srgbClr val="FFDE59"/>
                </a:solidFill>
                <a:latin typeface="Anton"/>
                <a:ea typeface="Anton"/>
                <a:cs typeface="Anton"/>
                <a:sym typeface="Anton"/>
              </a:rPr>
              <a:t>PARTE 3:</a:t>
            </a:r>
          </a:p>
        </p:txBody>
      </p:sp>
      <p:sp>
        <p:nvSpPr>
          <p:cNvPr name="TextBox 6" id="6"/>
          <p:cNvSpPr txBox="true"/>
          <p:nvPr/>
        </p:nvSpPr>
        <p:spPr>
          <a:xfrm rot="0">
            <a:off x="1172389" y="1968968"/>
            <a:ext cx="7739647" cy="1925696"/>
          </a:xfrm>
          <a:prstGeom prst="rect">
            <a:avLst/>
          </a:prstGeom>
        </p:spPr>
        <p:txBody>
          <a:bodyPr anchor="t" rtlCol="false" tIns="0" lIns="0" bIns="0" rIns="0">
            <a:spAutoFit/>
          </a:bodyPr>
          <a:lstStyle/>
          <a:p>
            <a:pPr algn="l">
              <a:lnSpc>
                <a:spcPts val="7646"/>
              </a:lnSpc>
            </a:pPr>
            <a:r>
              <a:rPr lang="en-US" sz="6267">
                <a:solidFill>
                  <a:srgbClr val="FFFFFF"/>
                </a:solidFill>
                <a:latin typeface="Anton"/>
                <a:ea typeface="Anton"/>
                <a:cs typeface="Anton"/>
                <a:sym typeface="Anton"/>
              </a:rPr>
              <a:t>FLUJO MÁXIMO DE TRANSMISIONES</a:t>
            </a:r>
          </a:p>
        </p:txBody>
      </p:sp>
      <p:sp>
        <p:nvSpPr>
          <p:cNvPr name="TextBox 7" id="7"/>
          <p:cNvSpPr txBox="true"/>
          <p:nvPr/>
        </p:nvSpPr>
        <p:spPr>
          <a:xfrm rot="0">
            <a:off x="1172389" y="4355592"/>
            <a:ext cx="7595958" cy="4902708"/>
          </a:xfrm>
          <a:prstGeom prst="rect">
            <a:avLst/>
          </a:prstGeom>
        </p:spPr>
        <p:txBody>
          <a:bodyPr anchor="t" rtlCol="false" tIns="0" lIns="0" bIns="0" rIns="0">
            <a:spAutoFit/>
          </a:bodyPr>
          <a:lstStyle/>
          <a:p>
            <a:pPr algn="just">
              <a:lnSpc>
                <a:spcPts val="3576"/>
              </a:lnSpc>
            </a:pPr>
            <a:r>
              <a:rPr lang="en-US" sz="2400">
                <a:solidFill>
                  <a:srgbClr val="FFFFFF"/>
                </a:solidFill>
                <a:latin typeface="Montserrat Classic"/>
                <a:ea typeface="Montserrat Classic"/>
                <a:cs typeface="Montserrat Classic"/>
                <a:sym typeface="Montserrat Classic"/>
              </a:rPr>
              <a:t>Calcular la capacidad máxima total de un </a:t>
            </a:r>
            <a:r>
              <a:rPr lang="en-US" sz="2400" b="true">
                <a:solidFill>
                  <a:srgbClr val="FFFFFF"/>
                </a:solidFill>
                <a:latin typeface="Montserrat Classic Bold"/>
                <a:ea typeface="Montserrat Classic Bold"/>
                <a:cs typeface="Montserrat Classic Bold"/>
                <a:sym typeface="Montserrat Classic Bold"/>
              </a:rPr>
              <a:t>grafo ponderado dirigido </a:t>
            </a:r>
            <a:r>
              <a:rPr lang="en-US" sz="2400">
                <a:solidFill>
                  <a:srgbClr val="FFFFFF"/>
                </a:solidFill>
                <a:latin typeface="Montserrat Classic"/>
                <a:ea typeface="Montserrat Classic"/>
                <a:cs typeface="Montserrat Classic"/>
                <a:sym typeface="Montserrat Classic"/>
              </a:rPr>
              <a:t>representando la capacidad máxima de transmisión de datos entre distintas colonias (nodos).</a:t>
            </a:r>
          </a:p>
          <a:p>
            <a:pPr algn="just">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En otras palabras, buscamos calcular el</a:t>
            </a:r>
            <a:r>
              <a:rPr lang="en-US" sz="2400" b="true">
                <a:solidFill>
                  <a:srgbClr val="FFFFFF"/>
                </a:solidFill>
                <a:latin typeface="Montserrat Classic Bold"/>
                <a:ea typeface="Montserrat Classic Bold"/>
                <a:cs typeface="Montserrat Classic Bold"/>
                <a:sym typeface="Montserrat Classic Bold"/>
              </a:rPr>
              <a:t> flujo máximo </a:t>
            </a:r>
            <a:r>
              <a:rPr lang="en-US" sz="2400">
                <a:solidFill>
                  <a:srgbClr val="FFFFFF"/>
                </a:solidFill>
                <a:latin typeface="Montserrat Classic"/>
                <a:ea typeface="Montserrat Classic"/>
                <a:cs typeface="Montserrat Classic"/>
                <a:sym typeface="Montserrat Classic"/>
              </a:rPr>
              <a:t>de un grafo dirigido.</a:t>
            </a:r>
          </a:p>
          <a:p>
            <a:pPr algn="just">
              <a:lnSpc>
                <a:spcPts val="3576"/>
              </a:lnSpc>
            </a:pPr>
          </a:p>
          <a:p>
            <a:pPr algn="just">
              <a:lnSpc>
                <a:spcPts val="3576"/>
              </a:lnSpc>
            </a:pPr>
            <a:r>
              <a:rPr lang="en-US" sz="2400">
                <a:solidFill>
                  <a:srgbClr val="FFFFFF"/>
                </a:solidFill>
                <a:latin typeface="Montserrat Classic"/>
                <a:ea typeface="Montserrat Classic"/>
                <a:cs typeface="Montserrat Classic"/>
                <a:sym typeface="Montserrat Classic"/>
              </a:rPr>
              <a:t>Decidimos implementar el algoritmo </a:t>
            </a:r>
            <a:r>
              <a:rPr lang="en-US" b="true" sz="2400">
                <a:solidFill>
                  <a:srgbClr val="FFFFFF"/>
                </a:solidFill>
                <a:latin typeface="Montserrat Classic Bold"/>
                <a:ea typeface="Montserrat Classic Bold"/>
                <a:cs typeface="Montserrat Classic Bold"/>
                <a:sym typeface="Montserrat Classic Bold"/>
              </a:rPr>
              <a:t>Edmonds-Karp</a:t>
            </a:r>
            <a:r>
              <a:rPr lang="en-US" sz="2400">
                <a:solidFill>
                  <a:srgbClr val="FFFFFF"/>
                </a:solidFill>
                <a:latin typeface="Montserrat Classic"/>
                <a:ea typeface="Montserrat Classic"/>
                <a:cs typeface="Montserrat Classic"/>
                <a:sym typeface="Montserrat Classic"/>
              </a:rPr>
              <a:t> junto con una búsqueda </a:t>
            </a:r>
            <a:r>
              <a:rPr lang="en-US" b="true" sz="2400">
                <a:solidFill>
                  <a:srgbClr val="FFFFFF"/>
                </a:solidFill>
                <a:latin typeface="Montserrat Classic Bold"/>
                <a:ea typeface="Montserrat Classic Bold"/>
                <a:cs typeface="Montserrat Classic Bold"/>
                <a:sym typeface="Montserrat Classic Bold"/>
              </a:rPr>
              <a:t>BFS</a:t>
            </a:r>
            <a:r>
              <a:rPr lang="en-US" sz="2400">
                <a:solidFill>
                  <a:srgbClr val="FFFFFF"/>
                </a:solidFill>
                <a:latin typeface="Montserrat Classic"/>
                <a:ea typeface="Montserrat Classic"/>
                <a:cs typeface="Montserrat Classic"/>
                <a:sym typeface="Montserrat Classic"/>
              </a:rPr>
              <a:t> para nuestro método de definir el flujo máximo.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DAGWDWfmWQ0</dc:identifier>
  <dcterms:modified xsi:type="dcterms:W3CDTF">2011-08-01T06:04:30Z</dcterms:modified>
  <cp:revision>1</cp:revision>
  <dc:title>Equipo_01_presentacion</dc:title>
</cp:coreProperties>
</file>

<file path=docProps/thumbnail.jpeg>
</file>